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31"/>
  </p:notesMasterIdLst>
  <p:sldIdLst>
    <p:sldId id="459" r:id="rId6"/>
    <p:sldId id="487" r:id="rId7"/>
    <p:sldId id="256" r:id="rId8"/>
    <p:sldId id="310" r:id="rId9"/>
    <p:sldId id="262" r:id="rId10"/>
    <p:sldId id="289" r:id="rId11"/>
    <p:sldId id="302" r:id="rId12"/>
    <p:sldId id="303" r:id="rId13"/>
    <p:sldId id="304" r:id="rId14"/>
    <p:sldId id="267" r:id="rId15"/>
    <p:sldId id="285" r:id="rId16"/>
    <p:sldId id="311" r:id="rId17"/>
    <p:sldId id="287" r:id="rId18"/>
    <p:sldId id="293" r:id="rId19"/>
    <p:sldId id="305" r:id="rId20"/>
    <p:sldId id="309" r:id="rId21"/>
    <p:sldId id="300" r:id="rId22"/>
    <p:sldId id="313" r:id="rId23"/>
    <p:sldId id="299" r:id="rId24"/>
    <p:sldId id="281" r:id="rId25"/>
    <p:sldId id="284" r:id="rId26"/>
    <p:sldId id="269" r:id="rId27"/>
    <p:sldId id="298" r:id="rId28"/>
    <p:sldId id="278" r:id="rId29"/>
    <p:sldId id="279" r:id="rId30"/>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4EE27-88AC-4A6B-8B66-37A380A59053}" v="3" dt="2023-03-02T16:54:40.13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0"/>
    <p:restoredTop sz="94626"/>
  </p:normalViewPr>
  <p:slideViewPr>
    <p:cSldViewPr>
      <p:cViewPr varScale="1">
        <p:scale>
          <a:sx n="61" d="100"/>
          <a:sy n="61" d="100"/>
        </p:scale>
        <p:origin x="77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A67FB4F-1552-7744-9A0F-3FC93F52E2DD}" type="datetimeFigureOut">
              <a:rPr lang="en-GB" smtClean="0"/>
              <a:t>08/03/2023</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3A8837E-DEDC-DE4E-B821-2EE76949302C}" type="slidenum">
              <a:rPr lang="en-GB" smtClean="0"/>
              <a:t>‹#›</a:t>
            </a:fld>
            <a:endParaRPr lang="en-GB"/>
          </a:p>
        </p:txBody>
      </p:sp>
    </p:spTree>
    <p:extLst>
      <p:ext uri="{BB962C8B-B14F-4D97-AF65-F5344CB8AC3E}">
        <p14:creationId xmlns:p14="http://schemas.microsoft.com/office/powerpoint/2010/main" val="10039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A8837E-DEDC-DE4E-B821-2EE76949302C}" type="slidenum">
              <a:rPr lang="en-GB" smtClean="0"/>
              <a:t>3</a:t>
            </a:fld>
            <a:endParaRPr lang="en-GB"/>
          </a:p>
        </p:txBody>
      </p:sp>
    </p:spTree>
    <p:extLst>
      <p:ext uri="{BB962C8B-B14F-4D97-AF65-F5344CB8AC3E}">
        <p14:creationId xmlns:p14="http://schemas.microsoft.com/office/powerpoint/2010/main" val="232330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12</a:t>
            </a:fld>
            <a:endParaRPr lang="en-GB"/>
          </a:p>
        </p:txBody>
      </p:sp>
    </p:spTree>
    <p:extLst>
      <p:ext uri="{BB962C8B-B14F-4D97-AF65-F5344CB8AC3E}">
        <p14:creationId xmlns:p14="http://schemas.microsoft.com/office/powerpoint/2010/main" val="68588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A8837E-DEDC-DE4E-B821-2EE76949302C}" type="slidenum">
              <a:rPr lang="en-GB" smtClean="0"/>
              <a:t>15</a:t>
            </a:fld>
            <a:endParaRPr lang="en-GB"/>
          </a:p>
        </p:txBody>
      </p:sp>
    </p:spTree>
    <p:extLst>
      <p:ext uri="{BB962C8B-B14F-4D97-AF65-F5344CB8AC3E}">
        <p14:creationId xmlns:p14="http://schemas.microsoft.com/office/powerpoint/2010/main" val="307440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A8837E-DEDC-DE4E-B821-2EE76949302C}" type="slidenum">
              <a:rPr lang="en-GB" smtClean="0"/>
              <a:t>17</a:t>
            </a:fld>
            <a:endParaRPr lang="en-GB"/>
          </a:p>
        </p:txBody>
      </p:sp>
    </p:spTree>
    <p:extLst>
      <p:ext uri="{BB962C8B-B14F-4D97-AF65-F5344CB8AC3E}">
        <p14:creationId xmlns:p14="http://schemas.microsoft.com/office/powerpoint/2010/main" val="352681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18</a:t>
            </a:fld>
            <a:endParaRPr lang="en-GB"/>
          </a:p>
        </p:txBody>
      </p:sp>
    </p:spTree>
    <p:extLst>
      <p:ext uri="{BB962C8B-B14F-4D97-AF65-F5344CB8AC3E}">
        <p14:creationId xmlns:p14="http://schemas.microsoft.com/office/powerpoint/2010/main" val="214997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A8837E-DEDC-DE4E-B821-2EE76949302C}" type="slidenum">
              <a:rPr lang="en-GB" smtClean="0"/>
              <a:t>19</a:t>
            </a:fld>
            <a:endParaRPr lang="en-GB"/>
          </a:p>
        </p:txBody>
      </p:sp>
    </p:spTree>
    <p:extLst>
      <p:ext uri="{BB962C8B-B14F-4D97-AF65-F5344CB8AC3E}">
        <p14:creationId xmlns:p14="http://schemas.microsoft.com/office/powerpoint/2010/main" val="112783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A8837E-DEDC-DE4E-B821-2EE76949302C}" type="slidenum">
              <a:rPr lang="en-GB" smtClean="0"/>
              <a:t>24</a:t>
            </a:fld>
            <a:endParaRPr lang="en-GB"/>
          </a:p>
        </p:txBody>
      </p:sp>
    </p:spTree>
    <p:extLst>
      <p:ext uri="{BB962C8B-B14F-4D97-AF65-F5344CB8AC3E}">
        <p14:creationId xmlns:p14="http://schemas.microsoft.com/office/powerpoint/2010/main" val="78174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8" y="1467841"/>
            <a:ext cx="8849768"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8849766" cy="4436022"/>
          </a:xfrm>
        </p:spPr>
        <p:txBody>
          <a:bodyPr/>
          <a:lstStyle/>
          <a:p>
            <a:endParaRPr lang="en-GB"/>
          </a:p>
        </p:txBody>
      </p:sp>
      <p:sp>
        <p:nvSpPr>
          <p:cNvPr id="10" name="Text Placeholder 5">
            <a:extLst>
              <a:ext uri="{FF2B5EF4-FFF2-40B4-BE49-F238E27FC236}">
                <a16:creationId xmlns:a16="http://schemas.microsoft.com/office/drawing/2014/main" id="{3E90773E-5852-CD24-115C-79148DEB939F}"/>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FFA43234-1663-5AFE-320B-F6535610CC60}"/>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37C480B9-6ED1-C971-3FAB-7108F293D55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51B58212-9F65-A8E0-F175-F91D94731A4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922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aster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EEF2ED"/>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3"/>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EEF2ED"/>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rgbClr val="EEF2ED"/>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65164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7" name="Picture 6">
            <a:extLst>
              <a:ext uri="{FF2B5EF4-FFF2-40B4-BE49-F238E27FC236}">
                <a16:creationId xmlns:a16="http://schemas.microsoft.com/office/drawing/2014/main" id="{6C4089AF-E4A2-10CE-6A4C-9BBB066E64F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037040264"/>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6"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14B8AE5-9916-631F-AB41-5BE7A18EC254}"/>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29710940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w/ 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8" name="Text Placeholder 5"/>
          <p:cNvSpPr>
            <a:spLocks noGrp="1"/>
          </p:cNvSpPr>
          <p:nvPr>
            <p:ph type="body" sz="quarter" idx="10" hasCustomPrompt="1"/>
          </p:nvPr>
        </p:nvSpPr>
        <p:spPr>
          <a:xfrm>
            <a:off x="565429" y="790148"/>
            <a:ext cx="14162620"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14162624" cy="6151661"/>
          </a:xfrm>
        </p:spPr>
        <p:txBody>
          <a:bodyPr anchor="t">
            <a:normAutofit/>
          </a:bodyPr>
          <a:lstStyle>
            <a:lvl1pPr marL="376961"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B7AD361B-C177-A9A6-4B36-43629CC4793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603557842"/>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8"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2" name="Picture 1">
            <a:extLst>
              <a:ext uri="{FF2B5EF4-FFF2-40B4-BE49-F238E27FC236}">
                <a16:creationId xmlns:a16="http://schemas.microsoft.com/office/drawing/2014/main" id="{F87E6FF1-C650-42CD-1827-EF0FE4153FB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859191147"/>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5"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3EFB8F1D-30E1-532C-1006-956378DFCFD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98300802"/>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eading w/ 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6" name="Text Placeholder 5"/>
          <p:cNvSpPr>
            <a:spLocks noGrp="1"/>
          </p:cNvSpPr>
          <p:nvPr>
            <p:ph type="body" sz="quarter" idx="10" hasCustomPrompt="1"/>
          </p:nvPr>
        </p:nvSpPr>
        <p:spPr>
          <a:xfrm>
            <a:off x="565428" y="790148"/>
            <a:ext cx="14162623"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0" name="Text Placeholder 21"/>
          <p:cNvSpPr>
            <a:spLocks noGrp="1"/>
          </p:cNvSpPr>
          <p:nvPr>
            <p:ph type="body" sz="quarter" idx="15"/>
          </p:nvPr>
        </p:nvSpPr>
        <p:spPr>
          <a:xfrm>
            <a:off x="565425" y="4585169"/>
            <a:ext cx="14162626" cy="6151661"/>
          </a:xfrm>
        </p:spPr>
        <p:txBody>
          <a:bodyPr anchor="t">
            <a:normAutofit/>
          </a:bodyPr>
          <a:lstStyle>
            <a:lvl1pPr marL="376961"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23D0BD50-7734-1E84-EFAF-D2287E63D6F3}"/>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42788404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whit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3" name="Picture 2">
            <a:extLst>
              <a:ext uri="{FF2B5EF4-FFF2-40B4-BE49-F238E27FC236}">
                <a16:creationId xmlns:a16="http://schemas.microsoft.com/office/drawing/2014/main" id="{015BBD59-1581-0E47-7D47-F3AB12107045}"/>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2736733097"/>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copy or bullets - white">
    <p:spTree>
      <p:nvGrpSpPr>
        <p:cNvPr id="1" name=""/>
        <p:cNvGrpSpPr/>
        <p:nvPr/>
      </p:nvGrpSpPr>
      <p:grpSpPr>
        <a:xfrm>
          <a:off x="0" y="0"/>
          <a:ext cx="0" cy="0"/>
          <a:chOff x="0" y="0"/>
          <a:chExt cx="0" cy="0"/>
        </a:xfrm>
      </p:grpSpPr>
      <p:sp>
        <p:nvSpPr>
          <p:cNvPr id="13" name="Text Placeholder 21"/>
          <p:cNvSpPr>
            <a:spLocks noGrp="1"/>
          </p:cNvSpPr>
          <p:nvPr>
            <p:ph type="body" sz="quarter" idx="15"/>
          </p:nvPr>
        </p:nvSpPr>
        <p:spPr>
          <a:xfrm>
            <a:off x="565426" y="632786"/>
            <a:ext cx="14162624" cy="10104045"/>
          </a:xfrm>
        </p:spPr>
        <p:txBody>
          <a:bodyPr anchor="ctr">
            <a:normAutofit/>
          </a:bodyPr>
          <a:lstStyle>
            <a:lvl1pPr marL="565442"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1pPr>
            <a:lvl2pPr marL="1319365"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2pPr>
            <a:lvl3pPr marL="2073288"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3pPr>
            <a:lvl4pPr marL="2827211"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4pPr>
            <a:lvl5pPr marL="3581133"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9A859AD-A9C6-3CA1-629C-67FE3D50C8B2}"/>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2939394260"/>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w/ body copy or bullets">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3"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D1E17C2-D49C-61D6-2D4D-17195C161463}"/>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3673567131"/>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C44DC849-F703-095A-F6CF-DE3DFF198FC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78647337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CDF80963-FEC0-49E9-AB6C-1F2EAAF65897}"/>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2" name="Text Placeholder 21">
            <a:extLst>
              <a:ext uri="{FF2B5EF4-FFF2-40B4-BE49-F238E27FC236}">
                <a16:creationId xmlns:a16="http://schemas.microsoft.com/office/drawing/2014/main" id="{2254F2B0-9929-4819-B91B-56748C829449}"/>
              </a:ext>
            </a:extLst>
          </p:cNvPr>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C5FEC9F-025A-D4B1-101B-99B0777F182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41767471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1"/>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1AC7864-6A61-A5CD-5C27-6C27F61A50B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613188901"/>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A412602A-746B-435A-B3BF-4B94B758009E}"/>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4" name="Text Placeholder 21">
            <a:extLst>
              <a:ext uri="{FF2B5EF4-FFF2-40B4-BE49-F238E27FC236}">
                <a16:creationId xmlns:a16="http://schemas.microsoft.com/office/drawing/2014/main" id="{F3E1F353-961D-42F7-9B5A-6EFBE5FDCB20}"/>
              </a:ext>
            </a:extLst>
          </p:cNvPr>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1">
            <a:extLst>
              <a:ext uri="{FF2B5EF4-FFF2-40B4-BE49-F238E27FC236}">
                <a16:creationId xmlns:a16="http://schemas.microsoft.com/office/drawing/2014/main" id="{DAE926B2-D93C-49DF-B27D-15C7CA8DB731}"/>
              </a:ext>
            </a:extLst>
          </p:cNvPr>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D2CAFB2-43A3-7252-C173-6CC24AC79B41}"/>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132544910"/>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w/ caption - black">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25A32D57-B960-6B77-77F8-145AE380A9C2}"/>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08032698"/>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w/ caption - ash">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9"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E8EC83B2-7437-1E81-FBC0-61E2E2C1BE0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785331531"/>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rge image w/ caption - white">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tx2"/>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BC8BCD7D-4F81-4CE7-1E16-EA747E0AF53F}"/>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155952396"/>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creen image w/ caption">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0" y="0"/>
            <a:ext cx="20104100" cy="11309350"/>
          </a:xfrm>
        </p:spPr>
        <p:txBody>
          <a:bodyPr/>
          <a:lstStyle/>
          <a:p>
            <a:endParaRPr lang="en-GB"/>
          </a:p>
        </p:txBody>
      </p:sp>
      <p:sp>
        <p:nvSpPr>
          <p:cNvPr id="3" name="Rectangle 2"/>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5"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3673034"/>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video w/ caption">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20104100" cy="11309350"/>
          </a:xfrm>
        </p:spPr>
        <p:txBody>
          <a:bodyPr/>
          <a:lstStyle/>
          <a:p>
            <a:endParaRPr lang="en-GB"/>
          </a:p>
        </p:txBody>
      </p:sp>
      <p:sp>
        <p:nvSpPr>
          <p:cNvPr id="4" name="Rectangle 3"/>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297136219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ck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6E02769-E662-CA86-BC64-61B5D2B6783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93220940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sh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8338A37-E243-9653-2F21-144EB4F50FBD}"/>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720860356"/>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background - brand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BE490B-4170-8D8E-A28C-BEF68BF6D260}"/>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25498215"/>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slide - yellow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18208376"/>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 yellow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4189633394"/>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slide - yellow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804922787"/>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slide - yellow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3804153243"/>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 yellow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973119925"/>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slide - yellow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53189658"/>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 ash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0988919"/>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 ash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2595543773"/>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 ash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107053142"/>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 ash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2666819356"/>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 ash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2358129043"/>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 ash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56141169"/>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slide - white - 1 person">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49763498"/>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slide - white - 2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1212851750"/>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slide - white - 3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462387739"/>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 white - 4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1852194124"/>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slide - white - 5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766152367"/>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slide - white - 6 peopl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07218507"/>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listening.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pic>
        <p:nvPicPr>
          <p:cNvPr id="4" name="Picture 3">
            <a:extLst>
              <a:ext uri="{FF2B5EF4-FFF2-40B4-BE49-F238E27FC236}">
                <a16:creationId xmlns:a16="http://schemas.microsoft.com/office/drawing/2014/main" id="{AA2EC5F6-A8BD-B6AB-79D9-AD758C6EECEB}"/>
              </a:ext>
            </a:extLst>
          </p:cNvPr>
          <p:cNvPicPr>
            <a:picLocks noChangeAspect="1"/>
          </p:cNvPicPr>
          <p:nvPr userDrawn="1"/>
        </p:nvPicPr>
        <p:blipFill>
          <a:blip r:embed="rId2"/>
          <a:stretch>
            <a:fillRect/>
          </a:stretch>
        </p:blipFill>
        <p:spPr>
          <a:xfrm>
            <a:off x="7495612" y="9314124"/>
            <a:ext cx="5112872" cy="1193999"/>
          </a:xfrm>
          <a:prstGeom prst="rect">
            <a:avLst/>
          </a:prstGeom>
        </p:spPr>
      </p:pic>
      <p:sp>
        <p:nvSpPr>
          <p:cNvPr id="6" name="TextBox 5">
            <a:extLst>
              <a:ext uri="{FF2B5EF4-FFF2-40B4-BE49-F238E27FC236}">
                <a16:creationId xmlns:a16="http://schemas.microsoft.com/office/drawing/2014/main" id="{A5F5DB20-F923-F9F5-603B-00D721BB433F}"/>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10" name="TextBox 9">
            <a:extLst>
              <a:ext uri="{FF2B5EF4-FFF2-40B4-BE49-F238E27FC236}">
                <a16:creationId xmlns:a16="http://schemas.microsoft.com/office/drawing/2014/main" id="{03FC3EE1-74EF-ADDE-75F3-613E39A6CAA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spTree>
    <p:extLst>
      <p:ext uri="{BB962C8B-B14F-4D97-AF65-F5344CB8AC3E}">
        <p14:creationId xmlns:p14="http://schemas.microsoft.com/office/powerpoint/2010/main" val="150376114"/>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reading.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sp>
        <p:nvSpPr>
          <p:cNvPr id="3" name="TextBox 2">
            <a:extLst>
              <a:ext uri="{FF2B5EF4-FFF2-40B4-BE49-F238E27FC236}">
                <a16:creationId xmlns:a16="http://schemas.microsoft.com/office/drawing/2014/main" id="{976E3255-D23E-89B6-5DC3-07A886B21067}"/>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4" name="TextBox 3">
            <a:extLst>
              <a:ext uri="{FF2B5EF4-FFF2-40B4-BE49-F238E27FC236}">
                <a16:creationId xmlns:a16="http://schemas.microsoft.com/office/drawing/2014/main" id="{647E2072-6858-9EB3-8AC6-F87AC6FE798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pic>
        <p:nvPicPr>
          <p:cNvPr id="6" name="Picture 5">
            <a:extLst>
              <a:ext uri="{FF2B5EF4-FFF2-40B4-BE49-F238E27FC236}">
                <a16:creationId xmlns:a16="http://schemas.microsoft.com/office/drawing/2014/main" id="{8DA5701F-B581-D4FB-BC26-8966E6F352AC}"/>
              </a:ext>
            </a:extLst>
          </p:cNvPr>
          <p:cNvPicPr>
            <a:picLocks noChangeAspect="1"/>
          </p:cNvPicPr>
          <p:nvPr userDrawn="1"/>
        </p:nvPicPr>
        <p:blipFill>
          <a:blip r:embed="rId2"/>
          <a:stretch>
            <a:fillRect/>
          </a:stretch>
        </p:blipFill>
        <p:spPr>
          <a:xfrm>
            <a:off x="7495612" y="9314124"/>
            <a:ext cx="5112872" cy="1193999"/>
          </a:xfrm>
          <a:prstGeom prst="rect">
            <a:avLst/>
          </a:prstGeom>
        </p:spPr>
      </p:pic>
    </p:spTree>
    <p:extLst>
      <p:ext uri="{BB962C8B-B14F-4D97-AF65-F5344CB8AC3E}">
        <p14:creationId xmlns:p14="http://schemas.microsoft.com/office/powerpoint/2010/main" val="3757633227"/>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title slide">
    <p:bg>
      <p:bgPr>
        <a:solidFill>
          <a:srgbClr val="EEF2ED"/>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800326"/>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2"/>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20652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 body copy">
    <p:bg>
      <p:bgPr>
        <a:solidFill>
          <a:srgbClr val="EEF2ED"/>
        </a:solidFill>
        <a:effectLst/>
      </p:bgPr>
    </p:bg>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14" name="Text Placeholder 5"/>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cxnSp>
        <p:nvCxnSpPr>
          <p:cNvPr id="5" name="Straight Connector 4">
            <a:extLst>
              <a:ext uri="{FF2B5EF4-FFF2-40B4-BE49-F238E27FC236}">
                <a16:creationId xmlns:a16="http://schemas.microsoft.com/office/drawing/2014/main" id="{3B9E3E32-F2B4-5C6E-5538-362B76CED8A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0" name="Text Placeholder 5">
            <a:extLst>
              <a:ext uri="{FF2B5EF4-FFF2-40B4-BE49-F238E27FC236}">
                <a16:creationId xmlns:a16="http://schemas.microsoft.com/office/drawing/2014/main" id="{5A61460E-3FD4-8FDC-A5CB-FA019123A4C1}"/>
              </a:ext>
            </a:extLst>
          </p:cNvPr>
          <p:cNvSpPr>
            <a:spLocks noGrp="1"/>
          </p:cNvSpPr>
          <p:nvPr>
            <p:ph type="body" sz="quarter" idx="19"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15" name="Text Placeholder 5">
            <a:extLst>
              <a:ext uri="{FF2B5EF4-FFF2-40B4-BE49-F238E27FC236}">
                <a16:creationId xmlns:a16="http://schemas.microsoft.com/office/drawing/2014/main" id="{B424A94F-9F4E-3A82-5C90-77FE4D044E4E}"/>
              </a:ext>
            </a:extLst>
          </p:cNvPr>
          <p:cNvSpPr>
            <a:spLocks noGrp="1"/>
          </p:cNvSpPr>
          <p:nvPr>
            <p:ph type="body" sz="quarter" idx="20" hasCustomPrompt="1"/>
          </p:nvPr>
        </p:nvSpPr>
        <p:spPr>
          <a:xfrm>
            <a:off x="10052050"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pic>
        <p:nvPicPr>
          <p:cNvPr id="16" name="Picture 15">
            <a:extLst>
              <a:ext uri="{FF2B5EF4-FFF2-40B4-BE49-F238E27FC236}">
                <a16:creationId xmlns:a16="http://schemas.microsoft.com/office/drawing/2014/main" id="{AA0FE1AB-F356-AFFA-F11F-F2B99B04C458}"/>
              </a:ext>
            </a:extLst>
          </p:cNvPr>
          <p:cNvPicPr>
            <a:picLocks noChangeAspect="1"/>
          </p:cNvPicPr>
          <p:nvPr userDrawn="1"/>
        </p:nvPicPr>
        <p:blipFill>
          <a:blip r:embed="rId2"/>
          <a:stretch>
            <a:fillRect/>
          </a:stretch>
        </p:blipFill>
        <p:spPr>
          <a:xfrm>
            <a:off x="18600527" y="248286"/>
            <a:ext cx="830821" cy="1055167"/>
          </a:xfrm>
          <a:prstGeom prst="rect">
            <a:avLst/>
          </a:prstGeom>
        </p:spPr>
      </p:pic>
      <p:sp>
        <p:nvSpPr>
          <p:cNvPr id="17" name="Slide Number Placeholder 5">
            <a:extLst>
              <a:ext uri="{FF2B5EF4-FFF2-40B4-BE49-F238E27FC236}">
                <a16:creationId xmlns:a16="http://schemas.microsoft.com/office/drawing/2014/main" id="{EA864655-106D-5BA7-2468-931610ED6C3F}"/>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spTree>
    <p:extLst>
      <p:ext uri="{BB962C8B-B14F-4D97-AF65-F5344CB8AC3E}">
        <p14:creationId xmlns:p14="http://schemas.microsoft.com/office/powerpoint/2010/main" val="242121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9522522" cy="9841509"/>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9" name="Text Placeholder 5">
            <a:extLst>
              <a:ext uri="{FF2B5EF4-FFF2-40B4-BE49-F238E27FC236}">
                <a16:creationId xmlns:a16="http://schemas.microsoft.com/office/drawing/2014/main" id="{85D514C2-6D9A-3D25-4AB7-00A4F34D23A5}"/>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0" name="Slide Number Placeholder 5">
            <a:extLst>
              <a:ext uri="{FF2B5EF4-FFF2-40B4-BE49-F238E27FC236}">
                <a16:creationId xmlns:a16="http://schemas.microsoft.com/office/drawing/2014/main" id="{D8F4792B-CB42-564D-91EF-5740B52AD1CA}"/>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1" name="Picture 10">
            <a:extLst>
              <a:ext uri="{FF2B5EF4-FFF2-40B4-BE49-F238E27FC236}">
                <a16:creationId xmlns:a16="http://schemas.microsoft.com/office/drawing/2014/main" id="{7CF236E8-77F6-0336-A2EB-34695179AEC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5" name="Straight Connector 14">
            <a:extLst>
              <a:ext uri="{FF2B5EF4-FFF2-40B4-BE49-F238E27FC236}">
                <a16:creationId xmlns:a16="http://schemas.microsoft.com/office/drawing/2014/main" id="{654F2AA9-B49F-2EDE-E0AF-BAE6B13443B0}"/>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686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4255086"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2" name="Picture Placeholder 2">
            <a:extLst>
              <a:ext uri="{FF2B5EF4-FFF2-40B4-BE49-F238E27FC236}">
                <a16:creationId xmlns:a16="http://schemas.microsoft.com/office/drawing/2014/main" id="{67B31909-0D55-1676-08ED-07CE5AEB6CD0}"/>
              </a:ext>
            </a:extLst>
          </p:cNvPr>
          <p:cNvSpPr>
            <a:spLocks noGrp="1"/>
          </p:cNvSpPr>
          <p:nvPr>
            <p:ph type="pic" sz="quarter" idx="21"/>
          </p:nvPr>
        </p:nvSpPr>
        <p:spPr>
          <a:xfrm>
            <a:off x="15176261" y="1467841"/>
            <a:ext cx="4255084" cy="4436022"/>
          </a:xfrm>
        </p:spPr>
        <p:txBody>
          <a:bodyPr/>
          <a:lstStyle/>
          <a:p>
            <a:endParaRPr lang="en-GB"/>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4255086" cy="4436022"/>
          </a:xfrm>
        </p:spPr>
        <p:txBody>
          <a:bodyPr/>
          <a:lstStyle/>
          <a:p>
            <a:endParaRPr lang="en-GB"/>
          </a:p>
        </p:txBody>
      </p:sp>
      <p:sp>
        <p:nvSpPr>
          <p:cNvPr id="9" name="Picture Placeholder 2">
            <a:extLst>
              <a:ext uri="{FF2B5EF4-FFF2-40B4-BE49-F238E27FC236}">
                <a16:creationId xmlns:a16="http://schemas.microsoft.com/office/drawing/2014/main" id="{F7A69E26-0028-F111-6C98-F2664EBBC531}"/>
              </a:ext>
            </a:extLst>
          </p:cNvPr>
          <p:cNvSpPr>
            <a:spLocks noGrp="1"/>
          </p:cNvSpPr>
          <p:nvPr>
            <p:ph type="pic" sz="quarter" idx="23"/>
          </p:nvPr>
        </p:nvSpPr>
        <p:spPr>
          <a:xfrm>
            <a:off x="15176261" y="6265972"/>
            <a:ext cx="4255084" cy="4436022"/>
          </a:xfrm>
        </p:spPr>
        <p:txBody>
          <a:bodyPr/>
          <a:lstStyle/>
          <a:p>
            <a:endParaRPr lang="en-GB"/>
          </a:p>
        </p:txBody>
      </p:sp>
      <p:sp>
        <p:nvSpPr>
          <p:cNvPr id="10" name="Text Placeholder 5">
            <a:extLst>
              <a:ext uri="{FF2B5EF4-FFF2-40B4-BE49-F238E27FC236}">
                <a16:creationId xmlns:a16="http://schemas.microsoft.com/office/drawing/2014/main" id="{BF209C4A-969F-66CC-1DC8-21C30478270D}"/>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DDAB1B82-5B1D-C59C-DA83-86E40BA9AD09}"/>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FCE1810D-E17A-5FA4-2B1D-BF4DB2AEE6B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19C8AAC0-6228-04D2-F302-E6FB07C1FB6D}"/>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758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1085193" y="1196467"/>
            <a:ext cx="8648065" cy="2442210"/>
          </a:xfrm>
          <a:prstGeom prst="rect">
            <a:avLst/>
          </a:prstGeom>
        </p:spPr>
        <p:txBody>
          <a:bodyPr wrap="square" lIns="0" tIns="0" rIns="0" bIns="0">
            <a:spAutoFit/>
          </a:bodyPr>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a:xfrm>
            <a:off x="1085193" y="3942686"/>
            <a:ext cx="9381490" cy="5603875"/>
          </a:xfrm>
          <a:prstGeom prst="rect">
            <a:avLst/>
          </a:prstGeom>
        </p:spPr>
        <p:txBody>
          <a:bodyPr wrap="square" lIns="0" tIns="0" rIns="0" bIns="0">
            <a:spAutoFit/>
          </a:bodyPr>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CF25D98-C179-334E-BBC7-275FAC4696A7}" type="datetime1">
              <a:rPr lang="en-GB" smtClean="0"/>
              <a:t>08/03/2023</a:t>
            </a:fld>
            <a:endParaRPr lang="en-GB"/>
          </a:p>
        </p:txBody>
      </p:sp>
      <p:sp>
        <p:nvSpPr>
          <p:cNvPr id="5" name="Footer Placeholder 4"/>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9321AA45-FEB1-4DDA-A5A5-04E90A866366}" type="slidenum">
              <a:rPr lang="en-GB" smtClean="0"/>
              <a:t>‹#›</a:t>
            </a:fld>
            <a:endParaRPr lang="en-GB"/>
          </a:p>
        </p:txBody>
      </p:sp>
    </p:spTree>
    <p:extLst>
      <p:ext uri="{BB962C8B-B14F-4D97-AF65-F5344CB8AC3E}">
        <p14:creationId xmlns:p14="http://schemas.microsoft.com/office/powerpoint/2010/main" val="15572503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Lst>
  <p:hf hdr="0" ftr="0" dt="0"/>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guide id="3" orient="horz" pos="232">
          <p15:clr>
            <a:srgbClr val="F26B43"/>
          </p15:clr>
        </p15:guide>
        <p15:guide id="4" orient="horz" pos="2160">
          <p15:clr>
            <a:srgbClr val="F26B43"/>
          </p15:clr>
        </p15:guide>
        <p15:guide id="5" pos="257">
          <p15:clr>
            <a:srgbClr val="F26B43"/>
          </p15:clr>
        </p15:guide>
        <p15:guide id="6" pos="74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p:txBody>
          <a:bodyPr/>
          <a:lstStyle/>
          <a:p>
            <a:r>
              <a:rPr lang="en-GB"/>
              <a:t>Introduction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672753" y="2797870"/>
            <a:ext cx="8912221" cy="6677521"/>
          </a:xfrm>
        </p:spPr>
        <p:txBody>
          <a:bodyPr/>
          <a:lstStyle/>
          <a:p>
            <a:pPr>
              <a:lnSpc>
                <a:spcPct val="110000"/>
              </a:lnSpc>
            </a:pPr>
            <a:r>
              <a:rPr lang="en-GB" dirty="0">
                <a:solidFill>
                  <a:srgbClr val="000000"/>
                </a:solidFill>
              </a:rPr>
              <a:t>These templates have been developed to support the sponsorship sales process and to aid your conversations with potential sponsors. </a:t>
            </a:r>
          </a:p>
          <a:p>
            <a:pPr>
              <a:lnSpc>
                <a:spcPct val="110000"/>
              </a:lnSpc>
            </a:pPr>
            <a:r>
              <a:rPr lang="en-GB" dirty="0">
                <a:solidFill>
                  <a:srgbClr val="000000"/>
                </a:solidFill>
              </a:rPr>
              <a:t>We have developed a suite of four documents, which can be used as templates for all of your sales collateral including presentations for meetings. </a:t>
            </a:r>
          </a:p>
          <a:p>
            <a:pPr>
              <a:lnSpc>
                <a:spcPct val="110000"/>
              </a:lnSpc>
            </a:pPr>
            <a:r>
              <a:rPr lang="en-GB" dirty="0">
                <a:solidFill>
                  <a:srgbClr val="000000"/>
                </a:solidFill>
              </a:rPr>
              <a:t>As outlined in the Sponsorship Toolkit, companies engage in sponsorship for a number of reasons and business objectives.  Fundamentally, these fall into two categories:</a:t>
            </a:r>
          </a:p>
          <a:p>
            <a:pPr marL="471202" indent="-471202">
              <a:lnSpc>
                <a:spcPct val="110000"/>
              </a:lnSpc>
              <a:buFont typeface="Arial" panose="020B0604020202020204" pitchFamily="34" charset="0"/>
              <a:buChar char="•"/>
            </a:pPr>
            <a:r>
              <a:rPr lang="en-GB" dirty="0">
                <a:solidFill>
                  <a:srgbClr val="800326"/>
                </a:solidFill>
              </a:rPr>
              <a:t>Business to consumer (</a:t>
            </a:r>
            <a:r>
              <a:rPr lang="en-GB" dirty="0" err="1">
                <a:solidFill>
                  <a:srgbClr val="800326"/>
                </a:solidFill>
              </a:rPr>
              <a:t>B2C</a:t>
            </a:r>
            <a:r>
              <a:rPr lang="en-GB" dirty="0">
                <a:solidFill>
                  <a:srgbClr val="800326"/>
                </a:solidFill>
              </a:rPr>
              <a:t>) – i.e. reaching consumers and increasing awareness and sales/customer numbers (for example).  Typical sponsors in these areas will be local retailers, restaurants, coffee shops, hairdressers, gyms and pubs </a:t>
            </a:r>
          </a:p>
          <a:p>
            <a:pPr marL="471202" indent="-471202">
              <a:lnSpc>
                <a:spcPct val="110000"/>
              </a:lnSpc>
              <a:buFont typeface="Arial" panose="020B0604020202020204" pitchFamily="34" charset="0"/>
              <a:buChar char="•"/>
            </a:pPr>
            <a:r>
              <a:rPr lang="en-GB" dirty="0">
                <a:solidFill>
                  <a:srgbClr val="800326"/>
                </a:solidFill>
              </a:rPr>
              <a:t>Business to business (</a:t>
            </a:r>
            <a:r>
              <a:rPr lang="en-GB" dirty="0" err="1">
                <a:solidFill>
                  <a:srgbClr val="800326"/>
                </a:solidFill>
              </a:rPr>
              <a:t>B2B</a:t>
            </a:r>
            <a:r>
              <a:rPr lang="en-GB" dirty="0">
                <a:solidFill>
                  <a:srgbClr val="800326"/>
                </a:solidFill>
              </a:rPr>
              <a:t>)– i.e. reaching businesses to increase a client base (for example).   Typical sponsors include: banks/financial service providers, lawyers and accountants etc. </a:t>
            </a:r>
          </a:p>
          <a:p>
            <a:pPr>
              <a:lnSpc>
                <a:spcPct val="110000"/>
              </a:lnSpc>
            </a:pPr>
            <a:endParaRPr lang="en-GB" dirty="0"/>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50" y="2797870"/>
            <a:ext cx="8912221" cy="6677521"/>
          </a:xfrm>
        </p:spPr>
        <p:txBody>
          <a:bodyPr/>
          <a:lstStyle/>
          <a:p>
            <a:pPr>
              <a:lnSpc>
                <a:spcPct val="110000"/>
              </a:lnSpc>
            </a:pPr>
            <a:r>
              <a:rPr lang="en-GB" dirty="0">
                <a:solidFill>
                  <a:schemeClr val="tx1"/>
                </a:solidFill>
              </a:rPr>
              <a:t>Therefore, we have created four documents, as follows:</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endParaRPr lang="en-GB" dirty="0"/>
          </a:p>
          <a:p>
            <a:pPr marL="565442" indent="-565442">
              <a:lnSpc>
                <a:spcPct val="110000"/>
              </a:lnSpc>
              <a:buFont typeface="+mj-lt"/>
              <a:buAutoNum type="arabicPeriod"/>
            </a:pPr>
            <a:endParaRPr lang="en-GB" dirty="0"/>
          </a:p>
          <a:p>
            <a:pPr>
              <a:lnSpc>
                <a:spcPct val="110000"/>
              </a:lnSpc>
            </a:pPr>
            <a:endParaRPr lang="en-GB" dirty="0"/>
          </a:p>
          <a:p>
            <a:pPr>
              <a:lnSpc>
                <a:spcPct val="110000"/>
              </a:lnSpc>
            </a:pPr>
            <a:endParaRPr lang="en-GB" dirty="0"/>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fld id="{9321AA45-FEB1-4DDA-A5A5-04E90A866366}" type="slidenum">
              <a:rPr kumimoji="0" lang="en-GB" sz="1649" b="1" i="0" u="none" strike="noStrike" kern="1200" cap="none" spc="0" normalizeH="0" baseline="0" noProof="0">
                <a:ln>
                  <a:noFill/>
                </a:ln>
                <a:solidFill>
                  <a:srgbClr val="1D1C21">
                    <a:tint val="75000"/>
                  </a:srgbClr>
                </a:solidFill>
                <a:effectLst/>
                <a:uLnTx/>
                <a:uFillTx/>
                <a:latin typeface="Archer Pro" panose="02000000000000000000" pitchFamily="2" charset="0"/>
                <a:ea typeface="+mn-ea"/>
                <a:cs typeface="+mn-cs"/>
              </a:rPr>
              <a:pPr marL="0" marR="0" lvl="0" indent="0" algn="l" defTabSz="1507846" rtl="0" eaLnBrk="1" fontAlgn="auto" latinLnBrk="0" hangingPunct="1">
                <a:lnSpc>
                  <a:spcPct val="100000"/>
                </a:lnSpc>
                <a:spcBef>
                  <a:spcPts val="0"/>
                </a:spcBef>
                <a:spcAft>
                  <a:spcPts val="0"/>
                </a:spcAft>
                <a:buClrTx/>
                <a:buSzTx/>
                <a:buFontTx/>
                <a:buNone/>
                <a:tabLst/>
                <a:defRPr/>
              </a:pPr>
              <a:t>1</a:t>
            </a:fld>
            <a:endParaRPr kumimoji="0" lang="en-GB" sz="1649" b="1" i="0" u="none" strike="noStrike" kern="1200" cap="none" spc="0" normalizeH="0" baseline="0" noProof="0">
              <a:ln>
                <a:noFill/>
              </a:ln>
              <a:solidFill>
                <a:srgbClr val="1D1C21">
                  <a:tint val="75000"/>
                </a:srgbClr>
              </a:solidFill>
              <a:effectLst/>
              <a:uLnTx/>
              <a:uFillTx/>
              <a:latin typeface="Archer Pro" panose="02000000000000000000" pitchFamily="2" charset="0"/>
              <a:ea typeface="+mn-ea"/>
              <a:cs typeface="+mn-cs"/>
            </a:endParaRPr>
          </a:p>
        </p:txBody>
      </p:sp>
    </p:spTree>
    <p:extLst>
      <p:ext uri="{BB962C8B-B14F-4D97-AF65-F5344CB8AC3E}">
        <p14:creationId xmlns:p14="http://schemas.microsoft.com/office/powerpoint/2010/main" val="26277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up their hands&#10;&#10;Description automatically generated with low confidence">
            <a:extLst>
              <a:ext uri="{FF2B5EF4-FFF2-40B4-BE49-F238E27FC236}">
                <a16:creationId xmlns:a16="http://schemas.microsoft.com/office/drawing/2014/main" id="{D09DC6D4-90F1-D1FE-91FF-ABE9B31FAE3F}"/>
              </a:ext>
            </a:extLst>
          </p:cNvPr>
          <p:cNvPicPr>
            <a:picLocks noChangeAspect="1"/>
          </p:cNvPicPr>
          <p:nvPr/>
        </p:nvPicPr>
        <p:blipFill rotWithShape="1">
          <a:blip r:embed="rId2">
            <a:extLst>
              <a:ext uri="{28A0092B-C50C-407E-A947-70E740481C1C}">
                <a14:useLocalDpi xmlns:a14="http://schemas.microsoft.com/office/drawing/2010/main" val="0"/>
              </a:ext>
            </a:extLst>
          </a:blip>
          <a:srcRect l="13603" t="-43" r="22015" b="35662"/>
          <a:stretch/>
        </p:blipFill>
        <p:spPr>
          <a:xfrm>
            <a:off x="-21098" y="0"/>
            <a:ext cx="20125198" cy="13400556"/>
          </a:xfrm>
          <a:prstGeom prst="rect">
            <a:avLst/>
          </a:prstGeom>
        </p:spPr>
      </p:pic>
      <p:sp>
        <p:nvSpPr>
          <p:cNvPr id="8" name="TextBox 7">
            <a:extLst>
              <a:ext uri="{FF2B5EF4-FFF2-40B4-BE49-F238E27FC236}">
                <a16:creationId xmlns:a16="http://schemas.microsoft.com/office/drawing/2014/main" id="{C291981E-0972-7E1D-0B9E-B5CB437E3F0D}"/>
              </a:ext>
            </a:extLst>
          </p:cNvPr>
          <p:cNvSpPr txBox="1"/>
          <p:nvPr/>
        </p:nvSpPr>
        <p:spPr>
          <a:xfrm>
            <a:off x="527050" y="793560"/>
            <a:ext cx="9935228" cy="1384995"/>
          </a:xfrm>
          <a:prstGeom prst="rect">
            <a:avLst/>
          </a:prstGeom>
          <a:solidFill>
            <a:srgbClr val="00B0F0"/>
          </a:solidFill>
        </p:spPr>
        <p:txBody>
          <a:bodyPr wrap="square">
            <a:spAutoFit/>
          </a:bodyPr>
          <a:lstStyle/>
          <a:p>
            <a:r>
              <a:rPr lang="en-GB" sz="2800" b="1" dirty="0">
                <a:solidFill>
                  <a:schemeClr val="bg1"/>
                </a:solidFill>
                <a:latin typeface="Archer Bold" pitchFamily="2" charset="0"/>
              </a:rPr>
              <a:t>CONSIDERATION: Use a relevant image of club success, whether that’s winning a cup, winning a match, getting promoted or staying in the league!</a:t>
            </a:r>
          </a:p>
        </p:txBody>
      </p:sp>
      <p:sp>
        <p:nvSpPr>
          <p:cNvPr id="9" name="TextBox 8">
            <a:extLst>
              <a:ext uri="{FF2B5EF4-FFF2-40B4-BE49-F238E27FC236}">
                <a16:creationId xmlns:a16="http://schemas.microsoft.com/office/drawing/2014/main" id="{D7FEA3BF-BA2A-9B98-5215-EE44BB27E4E2}"/>
              </a:ext>
            </a:extLst>
          </p:cNvPr>
          <p:cNvSpPr txBox="1"/>
          <p:nvPr/>
        </p:nvSpPr>
        <p:spPr>
          <a:xfrm>
            <a:off x="13176250" y="1371188"/>
            <a:ext cx="10050904" cy="830997"/>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A PROUD HISTORY</a:t>
            </a:r>
          </a:p>
        </p:txBody>
      </p:sp>
      <p:sp>
        <p:nvSpPr>
          <p:cNvPr id="10" name="TextBox 9">
            <a:extLst>
              <a:ext uri="{FF2B5EF4-FFF2-40B4-BE49-F238E27FC236}">
                <a16:creationId xmlns:a16="http://schemas.microsoft.com/office/drawing/2014/main" id="{9B7AF3E7-3608-1734-AFAD-04DAA7673990}"/>
              </a:ext>
            </a:extLst>
          </p:cNvPr>
          <p:cNvSpPr txBox="1"/>
          <p:nvPr/>
        </p:nvSpPr>
        <p:spPr>
          <a:xfrm>
            <a:off x="16640175" y="549275"/>
            <a:ext cx="10050904" cy="369332"/>
          </a:xfrm>
          <a:prstGeom prst="rect">
            <a:avLst/>
          </a:prstGeom>
          <a:noFill/>
        </p:spPr>
        <p:txBody>
          <a:bodyPr wrap="square">
            <a:spAutoFit/>
          </a:bodyPr>
          <a:lstStyle/>
          <a:p>
            <a:pPr marL="12700" algn="l">
              <a:lnSpc>
                <a:spcPct val="100000"/>
              </a:lnSpc>
              <a:spcBef>
                <a:spcPts val="105"/>
              </a:spcBef>
            </a:pPr>
            <a:r>
              <a:rPr lang="en-GB" sz="1800" dirty="0">
                <a:solidFill>
                  <a:schemeClr val="bg1"/>
                </a:solidFill>
                <a:latin typeface="Montserrat" pitchFamily="2" charset="0"/>
                <a:cs typeface="Arial"/>
              </a:rPr>
              <a:t>STEEPED IN SUCCESS</a:t>
            </a:r>
          </a:p>
        </p:txBody>
      </p:sp>
      <p:cxnSp>
        <p:nvCxnSpPr>
          <p:cNvPr id="11" name="Straight Connector 10">
            <a:extLst>
              <a:ext uri="{FF2B5EF4-FFF2-40B4-BE49-F238E27FC236}">
                <a16:creationId xmlns:a16="http://schemas.microsoft.com/office/drawing/2014/main" id="{E5D74A59-CB37-08CD-454A-FCB300EC81AF}"/>
              </a:ext>
            </a:extLst>
          </p:cNvPr>
          <p:cNvCxnSpPr>
            <a:cxnSpLocks/>
          </p:cNvCxnSpPr>
          <p:nvPr/>
        </p:nvCxnSpPr>
        <p:spPr>
          <a:xfrm>
            <a:off x="13328650" y="1158875"/>
            <a:ext cx="60106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67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w rugby union structure revealed in big shake-up of grassroots game –  Cornwall Sports Media">
            <a:extLst>
              <a:ext uri="{FF2B5EF4-FFF2-40B4-BE49-F238E27FC236}">
                <a16:creationId xmlns:a16="http://schemas.microsoft.com/office/drawing/2014/main" id="{6691EED9-D6F5-3933-6566-DA79B416C3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79" r="18207"/>
          <a:stretch/>
        </p:blipFill>
        <p:spPr bwMode="auto">
          <a:xfrm>
            <a:off x="10730248" y="-8721"/>
            <a:ext cx="9373852" cy="11318071"/>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519882" y="2954299"/>
            <a:ext cx="9935228" cy="4576766"/>
          </a:xfrm>
          <a:prstGeom prst="rect">
            <a:avLst/>
          </a:prstGeom>
        </p:spPr>
        <p:txBody>
          <a:bodyPr vert="horz" wrap="square" lIns="0" tIns="12065" rIns="0" bIns="0" rtlCol="0" anchor="t">
            <a:spAutoFit/>
          </a:bodyPr>
          <a:lstStyle/>
          <a:p>
            <a:pPr marL="342900" indent="-342900" algn="l">
              <a:lnSpc>
                <a:spcPct val="150000"/>
              </a:lnSpc>
              <a:buFont typeface="Arial" panose="020B0604020202020204" pitchFamily="34" charset="0"/>
              <a:buChar char="•"/>
            </a:pPr>
            <a:r>
              <a:rPr lang="en-GB" sz="2000">
                <a:solidFill>
                  <a:schemeClr val="tx1"/>
                </a:solidFill>
                <a:latin typeface="Montserrat"/>
              </a:rPr>
              <a:t>Founded in 1874, the oldest sports club in the County </a:t>
            </a:r>
            <a:endParaRPr lang="en-GB" sz="2000" dirty="0">
              <a:solidFill>
                <a:schemeClr val="tx1"/>
              </a:solidFill>
              <a:latin typeface="Montserrat" pitchFamily="2" charset="0"/>
            </a:endParaRPr>
          </a:p>
          <a:p>
            <a:pPr marL="342900" indent="-342900" algn="l">
              <a:lnSpc>
                <a:spcPct val="150000"/>
              </a:lnSpc>
              <a:buFont typeface="Arial" panose="020B0604020202020204" pitchFamily="34" charset="0"/>
              <a:buChar char="•"/>
            </a:pPr>
            <a:r>
              <a:rPr lang="en-GB" sz="2000">
                <a:solidFill>
                  <a:schemeClr val="tx1"/>
                </a:solidFill>
                <a:latin typeface="Montserrat"/>
              </a:rPr>
              <a:t>Formed by the local cricket club to keep players active in the Winter</a:t>
            </a:r>
          </a:p>
          <a:p>
            <a:pPr marL="342900" indent="-342900" algn="l">
              <a:lnSpc>
                <a:spcPct val="150000"/>
              </a:lnSpc>
              <a:buFont typeface="Arial" panose="020B0604020202020204" pitchFamily="34" charset="0"/>
              <a:buChar char="•"/>
            </a:pPr>
            <a:r>
              <a:rPr lang="en-GB" sz="2000">
                <a:solidFill>
                  <a:schemeClr val="tx1"/>
                </a:solidFill>
                <a:latin typeface="Montserrat"/>
              </a:rPr>
              <a:t>Played in the top flight for 3 years 1989-1992</a:t>
            </a:r>
          </a:p>
          <a:p>
            <a:pPr marL="342900" indent="-342900" algn="l">
              <a:lnSpc>
                <a:spcPct val="150000"/>
              </a:lnSpc>
              <a:buFont typeface="Arial" panose="020B0604020202020204" pitchFamily="34" charset="0"/>
              <a:buChar char="•"/>
            </a:pPr>
            <a:r>
              <a:rPr lang="en-GB" sz="2000">
                <a:solidFill>
                  <a:schemeClr val="tx1"/>
                </a:solidFill>
                <a:latin typeface="Montserrat"/>
              </a:rPr>
              <a:t>Been in National League 1 since 2010</a:t>
            </a:r>
          </a:p>
          <a:p>
            <a:pPr marL="342900" indent="-342900" algn="l">
              <a:lnSpc>
                <a:spcPct val="150000"/>
              </a:lnSpc>
              <a:buFont typeface="Arial" panose="020B0604020202020204" pitchFamily="34" charset="0"/>
              <a:buChar char="•"/>
            </a:pPr>
            <a:r>
              <a:rPr lang="en-GB" sz="2000">
                <a:solidFill>
                  <a:schemeClr val="tx1"/>
                </a:solidFill>
                <a:latin typeface="Montserrat"/>
              </a:rPr>
              <a:t>County Champions 17 times </a:t>
            </a:r>
            <a:endParaRPr lang="en-GB" sz="2000" dirty="0">
              <a:solidFill>
                <a:schemeClr val="tx1"/>
              </a:solidFill>
              <a:latin typeface="Montserrat" pitchFamily="2" charset="0"/>
            </a:endParaRPr>
          </a:p>
          <a:p>
            <a:pPr marL="342900" indent="-342900" algn="l">
              <a:lnSpc>
                <a:spcPct val="150000"/>
              </a:lnSpc>
              <a:buFont typeface="Arial" panose="020B0604020202020204" pitchFamily="34" charset="0"/>
              <a:buChar char="•"/>
            </a:pPr>
            <a:r>
              <a:rPr lang="en-GB" sz="2000">
                <a:solidFill>
                  <a:schemeClr val="tx1"/>
                </a:solidFill>
                <a:latin typeface="Montserrat"/>
              </a:rPr>
              <a:t>Played at Twickenham, the home of rugby, in 1983 and 1988</a:t>
            </a:r>
          </a:p>
          <a:p>
            <a:pPr marL="342900" indent="-342900" algn="l">
              <a:lnSpc>
                <a:spcPct val="150000"/>
              </a:lnSpc>
              <a:buFont typeface="Arial" panose="020B0604020202020204" pitchFamily="34" charset="0"/>
              <a:buChar char="•"/>
            </a:pPr>
            <a:r>
              <a:rPr lang="en-GB" sz="2000">
                <a:solidFill>
                  <a:schemeClr val="tx1"/>
                </a:solidFill>
                <a:latin typeface="Montserrat"/>
              </a:rPr>
              <a:t>Club hired out 80 times per annum for local community events</a:t>
            </a:r>
          </a:p>
          <a:p>
            <a:pPr marL="342900" indent="-342900" algn="l">
              <a:lnSpc>
                <a:spcPct val="150000"/>
              </a:lnSpc>
              <a:buFont typeface="Arial" panose="020B0604020202020204" pitchFamily="34" charset="0"/>
              <a:buChar char="•"/>
            </a:pPr>
            <a:r>
              <a:rPr lang="en-GB" sz="2000">
                <a:solidFill>
                  <a:schemeClr val="tx1"/>
                </a:solidFill>
                <a:latin typeface="Montserrat"/>
              </a:rPr>
              <a:t>5,000 attendees at our Annual Firework Display</a:t>
            </a:r>
          </a:p>
          <a:p>
            <a:pPr marL="342900" indent="-342900" algn="l">
              <a:lnSpc>
                <a:spcPct val="150000"/>
              </a:lnSpc>
              <a:buFont typeface="Arial" panose="020B0604020202020204" pitchFamily="34" charset="0"/>
              <a:buChar char="•"/>
            </a:pPr>
            <a:r>
              <a:rPr lang="en-GB" sz="2000">
                <a:solidFill>
                  <a:schemeClr val="tx1"/>
                </a:solidFill>
                <a:latin typeface="Montserrat"/>
              </a:rPr>
              <a:t>The club is regularly used by the NHS as a clinic </a:t>
            </a:r>
            <a:endParaRPr lang="en-GB" sz="2000" dirty="0">
              <a:solidFill>
                <a:schemeClr val="tx1"/>
              </a:solidFill>
              <a:latin typeface="Montserrat" pitchFamily="2" charset="0"/>
            </a:endParaRPr>
          </a:p>
          <a:p>
            <a:pPr marL="342900" indent="-342900" algn="l">
              <a:lnSpc>
                <a:spcPct val="150000"/>
              </a:lnSpc>
              <a:buFont typeface="Arial" panose="020B0604020202020204" pitchFamily="34" charset="0"/>
              <a:buChar char="•"/>
            </a:pPr>
            <a:r>
              <a:rPr lang="en-GB" sz="2000">
                <a:solidFill>
                  <a:schemeClr val="tx1"/>
                </a:solidFill>
                <a:latin typeface="Montserrat"/>
              </a:rPr>
              <a:t>A steadily growing membership base</a:t>
            </a:r>
          </a:p>
        </p:txBody>
      </p:sp>
      <p:sp>
        <p:nvSpPr>
          <p:cNvPr id="7" name="TextBox 6">
            <a:extLst>
              <a:ext uri="{FF2B5EF4-FFF2-40B4-BE49-F238E27FC236}">
                <a16:creationId xmlns:a16="http://schemas.microsoft.com/office/drawing/2014/main" id="{DF7EE568-C799-B97B-4A58-052EEAAA4476}"/>
              </a:ext>
            </a:extLst>
          </p:cNvPr>
          <p:cNvSpPr txBox="1"/>
          <p:nvPr/>
        </p:nvSpPr>
        <p:spPr>
          <a:xfrm>
            <a:off x="555096" y="9998075"/>
            <a:ext cx="10175152" cy="707886"/>
          </a:xfrm>
          <a:prstGeom prst="rect">
            <a:avLst/>
          </a:prstGeom>
          <a:solidFill>
            <a:srgbClr val="00B0F0"/>
          </a:solidFill>
        </p:spPr>
        <p:txBody>
          <a:bodyPr wrap="square">
            <a:spAutoFit/>
          </a:bodyPr>
          <a:lstStyle/>
          <a:p>
            <a:r>
              <a:rPr lang="en-GB" sz="2000" b="1">
                <a:solidFill>
                  <a:schemeClr val="bg1"/>
                </a:solidFill>
                <a:latin typeface="Montserrat" pitchFamily="2" charset="77"/>
              </a:rPr>
              <a:t>Think about the key milestones of the club and interesting stories. </a:t>
            </a:r>
            <a:br>
              <a:rPr lang="en-GB" sz="2000" b="1">
                <a:solidFill>
                  <a:schemeClr val="bg1"/>
                </a:solidFill>
                <a:latin typeface="Montserrat" pitchFamily="2" charset="77"/>
              </a:rPr>
            </a:br>
            <a:r>
              <a:rPr lang="en-GB" sz="2000" b="1">
                <a:solidFill>
                  <a:schemeClr val="bg1"/>
                </a:solidFill>
                <a:latin typeface="Montserrat" pitchFamily="2" charset="77"/>
              </a:rPr>
              <a:t> Try and limit this to 5 or 6 key stories……these are examples:</a:t>
            </a:r>
          </a:p>
        </p:txBody>
      </p:sp>
      <p:sp>
        <p:nvSpPr>
          <p:cNvPr id="5" name="TextBox 4">
            <a:extLst>
              <a:ext uri="{FF2B5EF4-FFF2-40B4-BE49-F238E27FC236}">
                <a16:creationId xmlns:a16="http://schemas.microsoft.com/office/drawing/2014/main" id="{3242A214-212A-888D-F6DE-34EA8A74E6D9}"/>
              </a:ext>
            </a:extLst>
          </p:cNvPr>
          <p:cNvSpPr txBox="1"/>
          <p:nvPr/>
        </p:nvSpPr>
        <p:spPr>
          <a:xfrm>
            <a:off x="11005963" y="9998074"/>
            <a:ext cx="8266287"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as appropriate to reflect club success. </a:t>
            </a:r>
          </a:p>
        </p:txBody>
      </p:sp>
      <p:sp>
        <p:nvSpPr>
          <p:cNvPr id="8" name="TextBox 7">
            <a:extLst>
              <a:ext uri="{FF2B5EF4-FFF2-40B4-BE49-F238E27FC236}">
                <a16:creationId xmlns:a16="http://schemas.microsoft.com/office/drawing/2014/main" id="{B30AF6D7-E4E0-962B-025B-EC75C0621594}"/>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OUR HISTORY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&amp; SUCCESSES</a:t>
            </a:r>
          </a:p>
        </p:txBody>
      </p:sp>
      <p:cxnSp>
        <p:nvCxnSpPr>
          <p:cNvPr id="9" name="Straight Connector 8">
            <a:extLst>
              <a:ext uri="{FF2B5EF4-FFF2-40B4-BE49-F238E27FC236}">
                <a16:creationId xmlns:a16="http://schemas.microsoft.com/office/drawing/2014/main" id="{1121D381-8EE9-35E7-3E61-91E2F1E774E0}"/>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776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ball&#10;&#10;Description automatically generated with low confidence">
            <a:extLst>
              <a:ext uri="{FF2B5EF4-FFF2-40B4-BE49-F238E27FC236}">
                <a16:creationId xmlns:a16="http://schemas.microsoft.com/office/drawing/2014/main" id="{B4D0D591-490B-59F3-4CA9-4399031482D2}"/>
              </a:ext>
            </a:extLst>
          </p:cNvPr>
          <p:cNvPicPr>
            <a:picLocks noChangeAspect="1"/>
          </p:cNvPicPr>
          <p:nvPr/>
        </p:nvPicPr>
        <p:blipFill rotWithShape="1">
          <a:blip r:embed="rId3">
            <a:extLst>
              <a:ext uri="{28A0092B-C50C-407E-A947-70E740481C1C}">
                <a14:useLocalDpi xmlns:a14="http://schemas.microsoft.com/office/drawing/2010/main" val="0"/>
              </a:ext>
            </a:extLst>
          </a:blip>
          <a:srcRect t="9408" b="10098"/>
          <a:stretch/>
        </p:blipFill>
        <p:spPr>
          <a:xfrm>
            <a:off x="10730248" y="0"/>
            <a:ext cx="9367502" cy="11309350"/>
          </a:xfrm>
          <a:prstGeom prst="rect">
            <a:avLst/>
          </a:prstGeom>
        </p:spPr>
      </p:pic>
      <p:sp>
        <p:nvSpPr>
          <p:cNvPr id="9" name="TextBox 8">
            <a:extLst>
              <a:ext uri="{FF2B5EF4-FFF2-40B4-BE49-F238E27FC236}">
                <a16:creationId xmlns:a16="http://schemas.microsoft.com/office/drawing/2014/main" id="{48B9A978-359A-9910-E9F0-EEE67779DD86}"/>
              </a:ext>
            </a:extLst>
          </p:cNvPr>
          <p:cNvSpPr txBox="1"/>
          <p:nvPr/>
        </p:nvSpPr>
        <p:spPr>
          <a:xfrm>
            <a:off x="15843250" y="9288186"/>
            <a:ext cx="3733800" cy="1631216"/>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SPACE FOR EX-PLAYER IMAGES - N.B. DO GIVE CONSIDERATION TO WHO OWNS THE RIGHTS TO THESE IMAGES </a:t>
            </a:r>
          </a:p>
        </p:txBody>
      </p:sp>
      <p:sp>
        <p:nvSpPr>
          <p:cNvPr id="8" name="TextBox 7">
            <a:extLst>
              <a:ext uri="{FF2B5EF4-FFF2-40B4-BE49-F238E27FC236}">
                <a16:creationId xmlns:a16="http://schemas.microsoft.com/office/drawing/2014/main" id="{8F58B992-B329-5AEA-F812-8FE69F5108A8}"/>
              </a:ext>
            </a:extLst>
          </p:cNvPr>
          <p:cNvSpPr txBox="1"/>
          <p:nvPr/>
        </p:nvSpPr>
        <p:spPr>
          <a:xfrm>
            <a:off x="332340" y="8980410"/>
            <a:ext cx="10050904" cy="1938992"/>
          </a:xfrm>
          <a:prstGeom prst="rect">
            <a:avLst/>
          </a:prstGeom>
          <a:solidFill>
            <a:srgbClr val="00B0F0"/>
          </a:solidFill>
        </p:spPr>
        <p:txBody>
          <a:bodyPr wrap="square">
            <a:spAutoFit/>
          </a:bodyPr>
          <a:lstStyle/>
          <a:p>
            <a:r>
              <a:rPr lang="en-GB" sz="2000" dirty="0">
                <a:solidFill>
                  <a:schemeClr val="bg1"/>
                </a:solidFill>
                <a:latin typeface="Montserrat" pitchFamily="2" charset="77"/>
              </a:rPr>
              <a:t>List your well-known players. The following are examples(potentially add images, if you have good ones).</a:t>
            </a:r>
          </a:p>
          <a:p>
            <a:endParaRPr lang="en-GB" sz="2000" dirty="0">
              <a:solidFill>
                <a:schemeClr val="bg1"/>
              </a:solidFill>
              <a:latin typeface="Montserrat" pitchFamily="2" charset="77"/>
            </a:endParaRPr>
          </a:p>
          <a:p>
            <a:r>
              <a:rPr lang="en-GB" sz="2000" dirty="0">
                <a:solidFill>
                  <a:schemeClr val="bg1"/>
                </a:solidFill>
                <a:latin typeface="Montserrat" pitchFamily="2" charset="77"/>
              </a:rPr>
              <a:t>The legends don’t have to necessarily be famous rugby players.  They could be local business people or celebrities in other fields.  </a:t>
            </a:r>
          </a:p>
          <a:p>
            <a:endParaRPr lang="en-GB" sz="2000" dirty="0">
              <a:solidFill>
                <a:schemeClr val="bg1"/>
              </a:solidFill>
              <a:latin typeface="Montserrat" pitchFamily="2" charset="77"/>
            </a:endParaRPr>
          </a:p>
        </p:txBody>
      </p:sp>
      <p:sp>
        <p:nvSpPr>
          <p:cNvPr id="4" name="object 2">
            <a:extLst>
              <a:ext uri="{FF2B5EF4-FFF2-40B4-BE49-F238E27FC236}">
                <a16:creationId xmlns:a16="http://schemas.microsoft.com/office/drawing/2014/main" id="{32C6D454-27CD-F5CB-E8B8-9AD8834C525C}"/>
              </a:ext>
            </a:extLst>
          </p:cNvPr>
          <p:cNvSpPr txBox="1"/>
          <p:nvPr/>
        </p:nvSpPr>
        <p:spPr>
          <a:xfrm>
            <a:off x="519882" y="2973060"/>
            <a:ext cx="9935228" cy="2730106"/>
          </a:xfrm>
          <a:prstGeom prst="rect">
            <a:avLst/>
          </a:prstGeom>
        </p:spPr>
        <p:txBody>
          <a:bodyPr vert="horz" wrap="square" lIns="0" tIns="12065" rIns="0" bIns="0" rtlCol="0">
            <a:spAutoFit/>
          </a:bodyPr>
          <a:lstStyle/>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Paul </a:t>
            </a:r>
            <a:r>
              <a:rPr lang="en-GB" sz="2000" err="1">
                <a:solidFill>
                  <a:schemeClr val="tx1"/>
                </a:solidFill>
                <a:latin typeface="Montserrat" pitchFamily="2" charset="0"/>
              </a:rPr>
              <a:t>Ackford</a:t>
            </a:r>
            <a:r>
              <a:rPr lang="en-GB" sz="2000">
                <a:solidFill>
                  <a:schemeClr val="tx1"/>
                </a:solidFill>
                <a:latin typeface="Montserrat" pitchFamily="2" charset="0"/>
              </a:rPr>
              <a:t> – England</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Danny Cipriani – England </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Andy Ripley – England</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Martin Offiah – England (Rugby League)</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Alex King – England</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Joe Launchbury – England</a:t>
            </a: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415636"/>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SOME OF OUR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FORMER LEGENDS</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73036"/>
            <a:ext cx="8998768"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4105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etworking Essex">
            <a:extLst>
              <a:ext uri="{FF2B5EF4-FFF2-40B4-BE49-F238E27FC236}">
                <a16:creationId xmlns:a16="http://schemas.microsoft.com/office/drawing/2014/main" id="{2D1B764B-9146-168B-0947-CC164415F0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48" t="481" r="15867" b="1"/>
          <a:stretch/>
        </p:blipFill>
        <p:spPr bwMode="auto">
          <a:xfrm>
            <a:off x="1" y="-1"/>
            <a:ext cx="20104100" cy="114722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C66FF8-E645-69AF-E570-D15EECAED08F}"/>
              </a:ext>
            </a:extLst>
          </p:cNvPr>
          <p:cNvSpPr txBox="1"/>
          <p:nvPr/>
        </p:nvSpPr>
        <p:spPr>
          <a:xfrm>
            <a:off x="527050" y="10226675"/>
            <a:ext cx="9935228" cy="769441"/>
          </a:xfrm>
          <a:prstGeom prst="rect">
            <a:avLst/>
          </a:prstGeom>
          <a:solidFill>
            <a:srgbClr val="00B0F0"/>
          </a:solidFill>
        </p:spPr>
        <p:txBody>
          <a:bodyPr wrap="square">
            <a:spAutoFit/>
          </a:bodyPr>
          <a:lstStyle/>
          <a:p>
            <a:r>
              <a:rPr lang="en-GB" sz="2000" dirty="0">
                <a:solidFill>
                  <a:schemeClr val="bg1"/>
                </a:solidFill>
                <a:latin typeface="Montserrat" pitchFamily="2" charset="77"/>
              </a:rPr>
              <a:t>CONSIDERATION</a:t>
            </a:r>
            <a:r>
              <a:rPr lang="en-GB" sz="2200" dirty="0">
                <a:solidFill>
                  <a:schemeClr val="bg1"/>
                </a:solidFill>
                <a:latin typeface="Archer Light" pitchFamily="2" charset="0"/>
              </a:rPr>
              <a:t>: Use a relevant modern picture of the club to demonstrate the focus for today and the future. </a:t>
            </a:r>
          </a:p>
        </p:txBody>
      </p:sp>
      <p:sp>
        <p:nvSpPr>
          <p:cNvPr id="5" name="TextBox 4">
            <a:extLst>
              <a:ext uri="{FF2B5EF4-FFF2-40B4-BE49-F238E27FC236}">
                <a16:creationId xmlns:a16="http://schemas.microsoft.com/office/drawing/2014/main" id="{C8C87EA6-1061-70FA-2831-B14EE6340882}"/>
              </a:ext>
            </a:extLst>
          </p:cNvPr>
          <p:cNvSpPr txBox="1"/>
          <p:nvPr/>
        </p:nvSpPr>
        <p:spPr>
          <a:xfrm>
            <a:off x="9341353" y="503108"/>
            <a:ext cx="10050904" cy="830997"/>
          </a:xfrm>
          <a:prstGeom prst="rect">
            <a:avLst/>
          </a:prstGeom>
          <a:noFill/>
        </p:spPr>
        <p:txBody>
          <a:bodyPr wrap="square">
            <a:spAutoFit/>
          </a:bodyPr>
          <a:lstStyle/>
          <a:p>
            <a:pPr marL="12700" marR="5080" algn="r">
              <a:spcBef>
                <a:spcPts val="969"/>
              </a:spcBef>
            </a:pPr>
            <a:r>
              <a:rPr lang="en-GB" sz="4800" b="1" dirty="0">
                <a:solidFill>
                  <a:srgbClr val="003300"/>
                </a:solidFill>
                <a:latin typeface="Montserrat" pitchFamily="2" charset="0"/>
                <a:cs typeface="Arial"/>
              </a:rPr>
              <a:t>TODAY AND THE FUTURE </a:t>
            </a:r>
          </a:p>
        </p:txBody>
      </p:sp>
      <p:sp>
        <p:nvSpPr>
          <p:cNvPr id="6" name="TextBox 5">
            <a:extLst>
              <a:ext uri="{FF2B5EF4-FFF2-40B4-BE49-F238E27FC236}">
                <a16:creationId xmlns:a16="http://schemas.microsoft.com/office/drawing/2014/main" id="{BD150ECE-F857-58D6-37F1-A69F0EA1ECB3}"/>
              </a:ext>
            </a:extLst>
          </p:cNvPr>
          <p:cNvSpPr txBox="1"/>
          <p:nvPr/>
        </p:nvSpPr>
        <p:spPr>
          <a:xfrm>
            <a:off x="16640175" y="1837957"/>
            <a:ext cx="2752082" cy="369332"/>
          </a:xfrm>
          <a:prstGeom prst="rect">
            <a:avLst/>
          </a:prstGeom>
          <a:noFill/>
        </p:spPr>
        <p:txBody>
          <a:bodyPr wrap="square">
            <a:spAutoFit/>
          </a:bodyPr>
          <a:lstStyle/>
          <a:p>
            <a:pPr marL="12700" algn="r">
              <a:lnSpc>
                <a:spcPct val="100000"/>
              </a:lnSpc>
              <a:spcBef>
                <a:spcPts val="105"/>
              </a:spcBef>
            </a:pPr>
            <a:r>
              <a:rPr lang="en-GB" sz="1800" dirty="0">
                <a:latin typeface="Montserrat" pitchFamily="2" charset="0"/>
                <a:cs typeface="Arial"/>
              </a:rPr>
              <a:t>A COMMUNITY HUB</a:t>
            </a:r>
          </a:p>
        </p:txBody>
      </p:sp>
      <p:cxnSp>
        <p:nvCxnSpPr>
          <p:cNvPr id="8" name="Straight Connector 7">
            <a:extLst>
              <a:ext uri="{FF2B5EF4-FFF2-40B4-BE49-F238E27FC236}">
                <a16:creationId xmlns:a16="http://schemas.microsoft.com/office/drawing/2014/main" id="{671B9385-3A46-FA09-2AB1-6523AA0066C3}"/>
              </a:ext>
            </a:extLst>
          </p:cNvPr>
          <p:cNvCxnSpPr>
            <a:cxnSpLocks/>
          </p:cNvCxnSpPr>
          <p:nvPr/>
        </p:nvCxnSpPr>
        <p:spPr>
          <a:xfrm>
            <a:off x="10966450" y="1507869"/>
            <a:ext cx="8372877"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488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together outside&#10;&#10;Description automatically generated with low confidence">
            <a:extLst>
              <a:ext uri="{FF2B5EF4-FFF2-40B4-BE49-F238E27FC236}">
                <a16:creationId xmlns:a16="http://schemas.microsoft.com/office/drawing/2014/main" id="{6B81236F-DEE2-DC1C-99F4-E6038CC35D84}"/>
              </a:ext>
            </a:extLst>
          </p:cNvPr>
          <p:cNvPicPr>
            <a:picLocks noChangeAspect="1"/>
          </p:cNvPicPr>
          <p:nvPr/>
        </p:nvPicPr>
        <p:blipFill rotWithShape="1">
          <a:blip r:embed="rId2">
            <a:extLst>
              <a:ext uri="{28A0092B-C50C-407E-A947-70E740481C1C}">
                <a14:useLocalDpi xmlns:a14="http://schemas.microsoft.com/office/drawing/2010/main" val="0"/>
              </a:ext>
            </a:extLst>
          </a:blip>
          <a:srcRect l="98" t="30862" r="-98" b="24200"/>
          <a:stretch/>
        </p:blipFill>
        <p:spPr>
          <a:xfrm>
            <a:off x="-27846" y="0"/>
            <a:ext cx="20131946" cy="11309350"/>
          </a:xfrm>
          <a:prstGeom prst="rect">
            <a:avLst/>
          </a:prstGeom>
        </p:spPr>
      </p:pic>
      <p:sp>
        <p:nvSpPr>
          <p:cNvPr id="13" name="Rectangle 12">
            <a:extLst>
              <a:ext uri="{FF2B5EF4-FFF2-40B4-BE49-F238E27FC236}">
                <a16:creationId xmlns:a16="http://schemas.microsoft.com/office/drawing/2014/main" id="{06247A2B-D02B-EE84-846B-7E8EC389E975}"/>
              </a:ext>
            </a:extLst>
          </p:cNvPr>
          <p:cNvSpPr/>
          <p:nvPr/>
        </p:nvSpPr>
        <p:spPr>
          <a:xfrm>
            <a:off x="-27846" y="6492875"/>
            <a:ext cx="20131946" cy="481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E0FD97-719D-2843-B45F-CE6BEF45CB2C}"/>
              </a:ext>
            </a:extLst>
          </p:cNvPr>
          <p:cNvSpPr txBox="1"/>
          <p:nvPr/>
        </p:nvSpPr>
        <p:spPr>
          <a:xfrm>
            <a:off x="527050" y="549275"/>
            <a:ext cx="6150768" cy="707886"/>
          </a:xfrm>
          <a:prstGeom prst="rect">
            <a:avLst/>
          </a:prstGeom>
          <a:solidFill>
            <a:srgbClr val="00B0F0"/>
          </a:solidFill>
        </p:spPr>
        <p:txBody>
          <a:bodyPr wrap="square">
            <a:spAutoFit/>
          </a:bodyPr>
          <a:lstStyle/>
          <a:p>
            <a:r>
              <a:rPr lang="en-GB" sz="2000" b="1" dirty="0">
                <a:solidFill>
                  <a:schemeClr val="bg1"/>
                </a:solidFill>
                <a:latin typeface="Montserrat" pitchFamily="2" charset="77"/>
              </a:rPr>
              <a:t>Tailor this slide to outline your local community commitment…..  </a:t>
            </a:r>
          </a:p>
        </p:txBody>
      </p:sp>
      <p:sp>
        <p:nvSpPr>
          <p:cNvPr id="9" name="TextBox 8">
            <a:extLst>
              <a:ext uri="{FF2B5EF4-FFF2-40B4-BE49-F238E27FC236}">
                <a16:creationId xmlns:a16="http://schemas.microsoft.com/office/drawing/2014/main" id="{A8C2921D-A621-1A8B-A2BD-35D78AD201AB}"/>
              </a:ext>
            </a:extLst>
          </p:cNvPr>
          <p:cNvSpPr txBox="1"/>
          <p:nvPr/>
        </p:nvSpPr>
        <p:spPr>
          <a:xfrm>
            <a:off x="527050" y="7026275"/>
            <a:ext cx="8015148" cy="1569660"/>
          </a:xfrm>
          <a:prstGeom prst="rect">
            <a:avLst/>
          </a:prstGeom>
          <a:noFill/>
        </p:spPr>
        <p:txBody>
          <a:bodyPr wrap="square">
            <a:spAutoFit/>
          </a:bodyPr>
          <a:lstStyle/>
          <a:p>
            <a:pPr marL="12700" marR="5080" algn="l">
              <a:spcBef>
                <a:spcPts val="969"/>
              </a:spcBef>
            </a:pPr>
            <a:r>
              <a:rPr lang="en-GB" sz="4800" b="1" dirty="0">
                <a:solidFill>
                  <a:srgbClr val="003300"/>
                </a:solidFill>
                <a:latin typeface="Montserrat" pitchFamily="2" charset="0"/>
                <a:cs typeface="Arial"/>
              </a:rPr>
              <a:t>A CLUB AT THE HEART OF THE COMMUNITY</a:t>
            </a:r>
          </a:p>
        </p:txBody>
      </p:sp>
      <p:sp>
        <p:nvSpPr>
          <p:cNvPr id="11" name="object 2">
            <a:extLst>
              <a:ext uri="{FF2B5EF4-FFF2-40B4-BE49-F238E27FC236}">
                <a16:creationId xmlns:a16="http://schemas.microsoft.com/office/drawing/2014/main" id="{F1DCE740-70AB-43E9-7BA8-487FCF12658C}"/>
              </a:ext>
            </a:extLst>
          </p:cNvPr>
          <p:cNvSpPr txBox="1"/>
          <p:nvPr/>
        </p:nvSpPr>
        <p:spPr>
          <a:xfrm>
            <a:off x="527050" y="9330998"/>
            <a:ext cx="8998768" cy="1243289"/>
          </a:xfrm>
          <a:prstGeom prst="rect">
            <a:avLst/>
          </a:prstGeom>
        </p:spPr>
        <p:txBody>
          <a:bodyPr vert="horz" wrap="square" lIns="0" tIns="12065" rIns="0" bIns="0" rtlCol="0">
            <a:spAutoFit/>
          </a:bodyPr>
          <a:lstStyle/>
          <a:p>
            <a:pPr algn="l"/>
            <a:r>
              <a:rPr lang="en-GB" sz="2000" dirty="0">
                <a:latin typeface="Montserrat" pitchFamily="2" charset="0"/>
              </a:rPr>
              <a:t>We are a growing club who now have 5 men’s teams, a woman’s team, 3 colts teams and junior teams of boys and girls between the ages of 6 and 17. We use the values of rugby to engage with the </a:t>
            </a:r>
            <a:r>
              <a:rPr lang="en-GB" sz="2000" dirty="0" err="1">
                <a:latin typeface="Montserrat" pitchFamily="2" charset="0"/>
              </a:rPr>
              <a:t>the</a:t>
            </a:r>
            <a:r>
              <a:rPr lang="en-GB" sz="2000" dirty="0">
                <a:latin typeface="Montserrat" pitchFamily="2" charset="0"/>
              </a:rPr>
              <a:t> local business community. </a:t>
            </a:r>
          </a:p>
        </p:txBody>
      </p:sp>
      <p:cxnSp>
        <p:nvCxnSpPr>
          <p:cNvPr id="12" name="Straight Connector 11">
            <a:extLst>
              <a:ext uri="{FF2B5EF4-FFF2-40B4-BE49-F238E27FC236}">
                <a16:creationId xmlns:a16="http://schemas.microsoft.com/office/drawing/2014/main" id="{56CCE107-BE01-4260-DDE8-2E8C087CC0F2}"/>
              </a:ext>
            </a:extLst>
          </p:cNvPr>
          <p:cNvCxnSpPr>
            <a:cxnSpLocks/>
          </p:cNvCxnSpPr>
          <p:nvPr/>
        </p:nvCxnSpPr>
        <p:spPr>
          <a:xfrm>
            <a:off x="519882" y="9043742"/>
            <a:ext cx="8998768"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847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osslyn Park Minis (@rosslynpk_minis) / Twitter">
            <a:extLst>
              <a:ext uri="{FF2B5EF4-FFF2-40B4-BE49-F238E27FC236}">
                <a16:creationId xmlns:a16="http://schemas.microsoft.com/office/drawing/2014/main" id="{E20E69B1-2095-DD21-9675-99797BC92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9" r="19367"/>
          <a:stretch/>
        </p:blipFill>
        <p:spPr bwMode="auto">
          <a:xfrm>
            <a:off x="10661017" y="0"/>
            <a:ext cx="9935228" cy="113093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2FC2626-822E-F210-2941-A4E1D0B18CBF}"/>
              </a:ext>
            </a:extLst>
          </p:cNvPr>
          <p:cNvSpPr txBox="1"/>
          <p:nvPr/>
        </p:nvSpPr>
        <p:spPr>
          <a:xfrm>
            <a:off x="404206" y="415636"/>
            <a:ext cx="10050904" cy="1569660"/>
          </a:xfrm>
          <a:prstGeom prst="rect">
            <a:avLst/>
          </a:prstGeom>
          <a:noFill/>
        </p:spPr>
        <p:txBody>
          <a:bodyPr wrap="square">
            <a:spAutoFit/>
          </a:bodyPr>
          <a:lstStyle/>
          <a:p>
            <a:pPr marL="12700" marR="5080">
              <a:spcBef>
                <a:spcPts val="969"/>
              </a:spcBef>
            </a:pPr>
            <a:r>
              <a:rPr lang="en-GB" sz="4800" b="1" dirty="0">
                <a:solidFill>
                  <a:srgbClr val="003300"/>
                </a:solidFill>
                <a:latin typeface="Montserrat" pitchFamily="2" charset="0"/>
                <a:cs typeface="Arial"/>
              </a:rPr>
              <a:t>OUR ROLE IN </a:t>
            </a:r>
            <a:br>
              <a:rPr lang="en-GB" sz="4800" b="1" dirty="0">
                <a:solidFill>
                  <a:srgbClr val="003300"/>
                </a:solidFill>
                <a:latin typeface="Montserrat" pitchFamily="2" charset="0"/>
                <a:cs typeface="Arial"/>
              </a:rPr>
            </a:br>
            <a:r>
              <a:rPr lang="en-GB" sz="4800" b="1" dirty="0">
                <a:solidFill>
                  <a:srgbClr val="003300"/>
                </a:solidFill>
                <a:latin typeface="Montserrat" pitchFamily="2" charset="0"/>
                <a:cs typeface="Arial"/>
              </a:rPr>
              <a:t>THE COMMUNITY</a:t>
            </a:r>
          </a:p>
        </p:txBody>
      </p:sp>
      <p:cxnSp>
        <p:nvCxnSpPr>
          <p:cNvPr id="15" name="Straight Connector 14">
            <a:extLst>
              <a:ext uri="{FF2B5EF4-FFF2-40B4-BE49-F238E27FC236}">
                <a16:creationId xmlns:a16="http://schemas.microsoft.com/office/drawing/2014/main" id="{5417408B-84A1-2381-9CC1-036B5C457EE1}"/>
              </a:ext>
            </a:extLst>
          </p:cNvPr>
          <p:cNvCxnSpPr>
            <a:cxnSpLocks/>
          </p:cNvCxnSpPr>
          <p:nvPr/>
        </p:nvCxnSpPr>
        <p:spPr>
          <a:xfrm>
            <a:off x="519882" y="2473036"/>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A6175A52-F468-5AEA-C0A5-145227C47A9B}"/>
              </a:ext>
            </a:extLst>
          </p:cNvPr>
          <p:cNvSpPr txBox="1"/>
          <p:nvPr/>
        </p:nvSpPr>
        <p:spPr>
          <a:xfrm>
            <a:off x="16365809" y="10185828"/>
            <a:ext cx="3733800" cy="707886"/>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Insert relevant picture of work in the community </a:t>
            </a:r>
          </a:p>
        </p:txBody>
      </p:sp>
      <p:sp>
        <p:nvSpPr>
          <p:cNvPr id="4" name="TextBox 3">
            <a:extLst>
              <a:ext uri="{FF2B5EF4-FFF2-40B4-BE49-F238E27FC236}">
                <a16:creationId xmlns:a16="http://schemas.microsoft.com/office/drawing/2014/main" id="{77C4A5D5-15D5-6F9C-52C2-D8A827CF03A2}"/>
              </a:ext>
            </a:extLst>
          </p:cNvPr>
          <p:cNvSpPr txBox="1"/>
          <p:nvPr/>
        </p:nvSpPr>
        <p:spPr>
          <a:xfrm>
            <a:off x="11286072" y="9226236"/>
            <a:ext cx="4106960" cy="1631216"/>
          </a:xfrm>
          <a:prstGeom prst="rect">
            <a:avLst/>
          </a:prstGeom>
          <a:solidFill>
            <a:srgbClr val="00B0F0"/>
          </a:solidFill>
        </p:spPr>
        <p:txBody>
          <a:bodyPr wrap="square">
            <a:spAutoFit/>
          </a:bodyPr>
          <a:lstStyle/>
          <a:p>
            <a:r>
              <a:rPr lang="en-GB" sz="2000" b="1" dirty="0">
                <a:solidFill>
                  <a:schemeClr val="bg1"/>
                </a:solidFill>
                <a:latin typeface="Montserrat" pitchFamily="2" charset="77"/>
              </a:rPr>
              <a:t>If possible, create an info-graphic to capture the links and work you do in the community (Example data taken from Rosslyn Park)</a:t>
            </a:r>
          </a:p>
        </p:txBody>
      </p:sp>
      <p:grpSp>
        <p:nvGrpSpPr>
          <p:cNvPr id="40" name="Group 39">
            <a:extLst>
              <a:ext uri="{FF2B5EF4-FFF2-40B4-BE49-F238E27FC236}">
                <a16:creationId xmlns:a16="http://schemas.microsoft.com/office/drawing/2014/main" id="{DD098C1C-AF92-9F4E-9463-81FD9C5B2DAA}"/>
              </a:ext>
            </a:extLst>
          </p:cNvPr>
          <p:cNvGrpSpPr/>
          <p:nvPr/>
        </p:nvGrpSpPr>
        <p:grpSpPr>
          <a:xfrm>
            <a:off x="7062768" y="3048810"/>
            <a:ext cx="2515108" cy="1759065"/>
            <a:chOff x="705259" y="8180015"/>
            <a:chExt cx="2515108" cy="1759065"/>
          </a:xfrm>
        </p:grpSpPr>
        <p:sp>
          <p:nvSpPr>
            <p:cNvPr id="18" name="object 2">
              <a:extLst>
                <a:ext uri="{FF2B5EF4-FFF2-40B4-BE49-F238E27FC236}">
                  <a16:creationId xmlns:a16="http://schemas.microsoft.com/office/drawing/2014/main" id="{5C0F94DE-9B9D-5AB0-C091-32B2437A3C13}"/>
                </a:ext>
              </a:extLst>
            </p:cNvPr>
            <p:cNvSpPr txBox="1"/>
            <p:nvPr/>
          </p:nvSpPr>
          <p:spPr>
            <a:xfrm>
              <a:off x="705259" y="9311344"/>
              <a:ext cx="2515108" cy="627736"/>
            </a:xfrm>
            <a:prstGeom prst="rect">
              <a:avLst/>
            </a:prstGeom>
          </p:spPr>
          <p:txBody>
            <a:bodyPr vert="horz" wrap="square" lIns="0" tIns="12065" rIns="0" bIns="0" rtlCol="0">
              <a:spAutoFit/>
            </a:bodyPr>
            <a:lstStyle/>
            <a:p>
              <a:pPr algn="ctr"/>
              <a:r>
                <a:rPr lang="en-GB" sz="2000" dirty="0">
                  <a:latin typeface="Montserrat" pitchFamily="2" charset="77"/>
                </a:rPr>
                <a:t> 6 Grants </a:t>
              </a:r>
              <a:br>
                <a:rPr lang="en-GB" sz="2000" dirty="0">
                  <a:latin typeface="Montserrat" pitchFamily="2" charset="77"/>
                </a:rPr>
              </a:br>
              <a:r>
                <a:rPr lang="en-GB" sz="2000" dirty="0">
                  <a:latin typeface="Montserrat" pitchFamily="2" charset="77"/>
                </a:rPr>
                <a:t>Awarded</a:t>
              </a:r>
            </a:p>
          </p:txBody>
        </p:sp>
        <p:pic>
          <p:nvPicPr>
            <p:cNvPr id="22" name="Picture 21" descr="Shape&#10;&#10;Description automatically generated with low confidence">
              <a:extLst>
                <a:ext uri="{FF2B5EF4-FFF2-40B4-BE49-F238E27FC236}">
                  <a16:creationId xmlns:a16="http://schemas.microsoft.com/office/drawing/2014/main" id="{EB41EE08-24B8-BB09-C807-9C450A1A5C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608" y="8180015"/>
              <a:ext cx="935514" cy="935514"/>
            </a:xfrm>
            <a:prstGeom prst="rect">
              <a:avLst/>
            </a:prstGeom>
          </p:spPr>
        </p:pic>
      </p:grpSp>
      <p:grpSp>
        <p:nvGrpSpPr>
          <p:cNvPr id="47" name="Group 46">
            <a:extLst>
              <a:ext uri="{FF2B5EF4-FFF2-40B4-BE49-F238E27FC236}">
                <a16:creationId xmlns:a16="http://schemas.microsoft.com/office/drawing/2014/main" id="{133330D2-0C67-DDBF-49B4-73EAC9105BE4}"/>
              </a:ext>
            </a:extLst>
          </p:cNvPr>
          <p:cNvGrpSpPr/>
          <p:nvPr/>
        </p:nvGrpSpPr>
        <p:grpSpPr>
          <a:xfrm>
            <a:off x="549142" y="8307672"/>
            <a:ext cx="2515108" cy="2195337"/>
            <a:chOff x="7025300" y="3066534"/>
            <a:chExt cx="2515108" cy="2195337"/>
          </a:xfrm>
        </p:grpSpPr>
        <p:sp>
          <p:nvSpPr>
            <p:cNvPr id="8" name="object 2">
              <a:extLst>
                <a:ext uri="{FF2B5EF4-FFF2-40B4-BE49-F238E27FC236}">
                  <a16:creationId xmlns:a16="http://schemas.microsoft.com/office/drawing/2014/main" id="{02909D3C-59A6-34BC-88B1-65390D568B28}"/>
                </a:ext>
              </a:extLst>
            </p:cNvPr>
            <p:cNvSpPr txBox="1"/>
            <p:nvPr/>
          </p:nvSpPr>
          <p:spPr>
            <a:xfrm>
              <a:off x="7025300" y="4326358"/>
              <a:ext cx="2515108" cy="935513"/>
            </a:xfrm>
            <a:prstGeom prst="rect">
              <a:avLst/>
            </a:prstGeom>
          </p:spPr>
          <p:txBody>
            <a:bodyPr vert="horz" wrap="square" lIns="0" tIns="12065" rIns="0" bIns="0" rtlCol="0">
              <a:spAutoFit/>
            </a:bodyPr>
            <a:lstStyle/>
            <a:p>
              <a:pPr algn="ctr"/>
              <a:r>
                <a:rPr lang="en-GB" sz="2000" dirty="0">
                  <a:latin typeface="Montserrat" pitchFamily="2" charset="77"/>
                </a:rPr>
                <a:t>583 Children Coached weekly in schools</a:t>
              </a:r>
            </a:p>
          </p:txBody>
        </p:sp>
        <p:pic>
          <p:nvPicPr>
            <p:cNvPr id="24" name="Picture 23" descr="Shape&#10;&#10;Description automatically generated with low confidence">
              <a:extLst>
                <a:ext uri="{FF2B5EF4-FFF2-40B4-BE49-F238E27FC236}">
                  <a16:creationId xmlns:a16="http://schemas.microsoft.com/office/drawing/2014/main" id="{A00CCADF-6838-FD0C-A45C-A44B4F399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8207" y="3066534"/>
              <a:ext cx="893151" cy="893151"/>
            </a:xfrm>
            <a:prstGeom prst="rect">
              <a:avLst/>
            </a:prstGeom>
          </p:spPr>
        </p:pic>
      </p:grpSp>
      <p:grpSp>
        <p:nvGrpSpPr>
          <p:cNvPr id="46" name="Group 45">
            <a:extLst>
              <a:ext uri="{FF2B5EF4-FFF2-40B4-BE49-F238E27FC236}">
                <a16:creationId xmlns:a16="http://schemas.microsoft.com/office/drawing/2014/main" id="{9AB0DE87-E0E7-7415-1EA7-FAAC3304E114}"/>
              </a:ext>
            </a:extLst>
          </p:cNvPr>
          <p:cNvGrpSpPr/>
          <p:nvPr/>
        </p:nvGrpSpPr>
        <p:grpSpPr>
          <a:xfrm>
            <a:off x="601084" y="5472766"/>
            <a:ext cx="2515108" cy="2319424"/>
            <a:chOff x="601084" y="2942447"/>
            <a:chExt cx="2515108" cy="2319424"/>
          </a:xfrm>
        </p:grpSpPr>
        <p:sp>
          <p:nvSpPr>
            <p:cNvPr id="9" name="object 2">
              <a:extLst>
                <a:ext uri="{FF2B5EF4-FFF2-40B4-BE49-F238E27FC236}">
                  <a16:creationId xmlns:a16="http://schemas.microsoft.com/office/drawing/2014/main" id="{D3148F3F-ACD2-AFFD-38A2-C88A83D81331}"/>
                </a:ext>
              </a:extLst>
            </p:cNvPr>
            <p:cNvSpPr txBox="1"/>
            <p:nvPr/>
          </p:nvSpPr>
          <p:spPr>
            <a:xfrm>
              <a:off x="601084" y="4326358"/>
              <a:ext cx="2515108" cy="935513"/>
            </a:xfrm>
            <a:prstGeom prst="rect">
              <a:avLst/>
            </a:prstGeom>
          </p:spPr>
          <p:txBody>
            <a:bodyPr vert="horz" wrap="square" lIns="0" tIns="12065" rIns="0" bIns="0" rtlCol="0">
              <a:spAutoFit/>
            </a:bodyPr>
            <a:lstStyle/>
            <a:p>
              <a:pPr algn="ctr"/>
              <a:r>
                <a:rPr lang="en-GB" sz="2000" dirty="0">
                  <a:latin typeface="Montserrat" pitchFamily="2" charset="77"/>
                </a:rPr>
                <a:t>3 Active </a:t>
              </a:r>
              <a:br>
                <a:rPr lang="en-GB" sz="2000" dirty="0">
                  <a:latin typeface="Montserrat" pitchFamily="2" charset="77"/>
                </a:rPr>
              </a:br>
              <a:r>
                <a:rPr lang="en-GB" sz="2000" dirty="0">
                  <a:latin typeface="Montserrat" pitchFamily="2" charset="77"/>
                </a:rPr>
                <a:t>Special Needs Projects</a:t>
              </a:r>
            </a:p>
          </p:txBody>
        </p:sp>
        <p:pic>
          <p:nvPicPr>
            <p:cNvPr id="26" name="Picture 25" descr="Shape&#10;&#10;Description automatically generated with low confidence">
              <a:extLst>
                <a:ext uri="{FF2B5EF4-FFF2-40B4-BE49-F238E27FC236}">
                  <a16:creationId xmlns:a16="http://schemas.microsoft.com/office/drawing/2014/main" id="{9188EF5B-DB5E-E9C5-DE6A-8AAD05AAD9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2260" y="2942447"/>
              <a:ext cx="1141325" cy="1141325"/>
            </a:xfrm>
            <a:prstGeom prst="rect">
              <a:avLst/>
            </a:prstGeom>
          </p:spPr>
        </p:pic>
      </p:grpSp>
      <p:grpSp>
        <p:nvGrpSpPr>
          <p:cNvPr id="45" name="Group 44">
            <a:extLst>
              <a:ext uri="{FF2B5EF4-FFF2-40B4-BE49-F238E27FC236}">
                <a16:creationId xmlns:a16="http://schemas.microsoft.com/office/drawing/2014/main" id="{92C091C3-FA2B-4307-FC03-BC8D924F49EE}"/>
              </a:ext>
            </a:extLst>
          </p:cNvPr>
          <p:cNvGrpSpPr/>
          <p:nvPr/>
        </p:nvGrpSpPr>
        <p:grpSpPr>
          <a:xfrm>
            <a:off x="3492730" y="8360002"/>
            <a:ext cx="3574485" cy="2181858"/>
            <a:chOff x="25679" y="5503950"/>
            <a:chExt cx="3574485" cy="2181858"/>
          </a:xfrm>
        </p:grpSpPr>
        <p:sp>
          <p:nvSpPr>
            <p:cNvPr id="6" name="object 2">
              <a:extLst>
                <a:ext uri="{FF2B5EF4-FFF2-40B4-BE49-F238E27FC236}">
                  <a16:creationId xmlns:a16="http://schemas.microsoft.com/office/drawing/2014/main" id="{1B8836CE-4D7B-1F2E-A178-0AFBF1809D08}"/>
                </a:ext>
              </a:extLst>
            </p:cNvPr>
            <p:cNvSpPr txBox="1"/>
            <p:nvPr/>
          </p:nvSpPr>
          <p:spPr>
            <a:xfrm>
              <a:off x="25679" y="6750295"/>
              <a:ext cx="3574485" cy="935513"/>
            </a:xfrm>
            <a:prstGeom prst="rect">
              <a:avLst/>
            </a:prstGeom>
          </p:spPr>
          <p:txBody>
            <a:bodyPr vert="horz" wrap="square" lIns="0" tIns="12065" rIns="0" bIns="0" rtlCol="0">
              <a:spAutoFit/>
            </a:bodyPr>
            <a:lstStyle/>
            <a:p>
              <a:pPr algn="ctr"/>
              <a:r>
                <a:rPr lang="en-GB" sz="2000" dirty="0">
                  <a:latin typeface="Montserrat" pitchFamily="2" charset="77"/>
                </a:rPr>
                <a:t>700+ Children impacted </a:t>
              </a:r>
              <a:br>
                <a:rPr lang="en-GB" sz="2000" dirty="0">
                  <a:latin typeface="Montserrat" pitchFamily="2" charset="77"/>
                </a:rPr>
              </a:br>
              <a:r>
                <a:rPr lang="en-GB" sz="2000" dirty="0">
                  <a:latin typeface="Montserrat" pitchFamily="2" charset="77"/>
                </a:rPr>
                <a:t>by our coaching </a:t>
              </a:r>
              <a:br>
                <a:rPr lang="en-GB" sz="2000" dirty="0">
                  <a:latin typeface="Montserrat" pitchFamily="2" charset="77"/>
                </a:rPr>
              </a:br>
              <a:r>
                <a:rPr lang="en-GB" sz="2000" dirty="0">
                  <a:latin typeface="Montserrat" pitchFamily="2" charset="77"/>
                </a:rPr>
                <a:t>each week</a:t>
              </a:r>
            </a:p>
          </p:txBody>
        </p:sp>
        <p:pic>
          <p:nvPicPr>
            <p:cNvPr id="28" name="Picture 27" descr="Shape&#10;&#10;Description automatically generated with low confidence">
              <a:extLst>
                <a:ext uri="{FF2B5EF4-FFF2-40B4-BE49-F238E27FC236}">
                  <a16:creationId xmlns:a16="http://schemas.microsoft.com/office/drawing/2014/main" id="{44F7AE55-98B7-9D00-32A1-E2F1A0BE72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7976" y="5503950"/>
              <a:ext cx="1141325" cy="1141325"/>
            </a:xfrm>
            <a:prstGeom prst="rect">
              <a:avLst/>
            </a:prstGeom>
          </p:spPr>
        </p:pic>
      </p:grpSp>
      <p:grpSp>
        <p:nvGrpSpPr>
          <p:cNvPr id="39" name="Group 38">
            <a:extLst>
              <a:ext uri="{FF2B5EF4-FFF2-40B4-BE49-F238E27FC236}">
                <a16:creationId xmlns:a16="http://schemas.microsoft.com/office/drawing/2014/main" id="{42D15150-9681-30A0-5365-9CCE352A4577}"/>
              </a:ext>
            </a:extLst>
          </p:cNvPr>
          <p:cNvGrpSpPr/>
          <p:nvPr/>
        </p:nvGrpSpPr>
        <p:grpSpPr>
          <a:xfrm>
            <a:off x="3777348" y="2759075"/>
            <a:ext cx="2515108" cy="2048800"/>
            <a:chOff x="3777348" y="2905294"/>
            <a:chExt cx="2515108" cy="2048800"/>
          </a:xfrm>
        </p:grpSpPr>
        <p:sp>
          <p:nvSpPr>
            <p:cNvPr id="7" name="object 2">
              <a:extLst>
                <a:ext uri="{FF2B5EF4-FFF2-40B4-BE49-F238E27FC236}">
                  <a16:creationId xmlns:a16="http://schemas.microsoft.com/office/drawing/2014/main" id="{F6FFD41F-04CD-19F0-3147-A679C866810D}"/>
                </a:ext>
              </a:extLst>
            </p:cNvPr>
            <p:cNvSpPr txBox="1"/>
            <p:nvPr/>
          </p:nvSpPr>
          <p:spPr>
            <a:xfrm>
              <a:off x="3777348" y="4326358"/>
              <a:ext cx="2515108" cy="627736"/>
            </a:xfrm>
            <a:prstGeom prst="rect">
              <a:avLst/>
            </a:prstGeom>
          </p:spPr>
          <p:txBody>
            <a:bodyPr vert="horz" wrap="square" lIns="0" tIns="12065" rIns="0" bIns="0" rtlCol="0">
              <a:spAutoFit/>
            </a:bodyPr>
            <a:lstStyle/>
            <a:p>
              <a:pPr algn="ctr"/>
              <a:r>
                <a:rPr lang="en-GB" sz="2000" dirty="0">
                  <a:latin typeface="Montserrat" pitchFamily="2" charset="77"/>
                </a:rPr>
                <a:t>17 Partner </a:t>
              </a:r>
              <a:br>
                <a:rPr lang="en-GB" sz="2000" dirty="0">
                  <a:latin typeface="Montserrat" pitchFamily="2" charset="77"/>
                </a:rPr>
              </a:br>
              <a:r>
                <a:rPr lang="en-GB" sz="2000" dirty="0">
                  <a:latin typeface="Montserrat" pitchFamily="2" charset="77"/>
                </a:rPr>
                <a:t>Schools</a:t>
              </a:r>
            </a:p>
          </p:txBody>
        </p:sp>
        <p:pic>
          <p:nvPicPr>
            <p:cNvPr id="30" name="Picture 29">
              <a:extLst>
                <a:ext uri="{FF2B5EF4-FFF2-40B4-BE49-F238E27FC236}">
                  <a16:creationId xmlns:a16="http://schemas.microsoft.com/office/drawing/2014/main" id="{ACF4D3CF-A46E-EF7F-ED91-78168D4103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1451" y="2905294"/>
              <a:ext cx="1215630" cy="1215630"/>
            </a:xfrm>
            <a:prstGeom prst="rect">
              <a:avLst/>
            </a:prstGeom>
          </p:spPr>
        </p:pic>
      </p:grpSp>
      <p:grpSp>
        <p:nvGrpSpPr>
          <p:cNvPr id="41" name="Group 40">
            <a:extLst>
              <a:ext uri="{FF2B5EF4-FFF2-40B4-BE49-F238E27FC236}">
                <a16:creationId xmlns:a16="http://schemas.microsoft.com/office/drawing/2014/main" id="{5CB514CC-C457-15D3-3B22-BD0FF35FB2B1}"/>
              </a:ext>
            </a:extLst>
          </p:cNvPr>
          <p:cNvGrpSpPr/>
          <p:nvPr/>
        </p:nvGrpSpPr>
        <p:grpSpPr>
          <a:xfrm>
            <a:off x="629495" y="2873084"/>
            <a:ext cx="2515108" cy="1934791"/>
            <a:chOff x="3806381" y="8045603"/>
            <a:chExt cx="2515108" cy="1934791"/>
          </a:xfrm>
        </p:grpSpPr>
        <p:sp>
          <p:nvSpPr>
            <p:cNvPr id="19" name="object 2">
              <a:extLst>
                <a:ext uri="{FF2B5EF4-FFF2-40B4-BE49-F238E27FC236}">
                  <a16:creationId xmlns:a16="http://schemas.microsoft.com/office/drawing/2014/main" id="{79B5BD94-3D86-3946-DD04-6EDA81A51BE2}"/>
                </a:ext>
              </a:extLst>
            </p:cNvPr>
            <p:cNvSpPr txBox="1"/>
            <p:nvPr/>
          </p:nvSpPr>
          <p:spPr>
            <a:xfrm>
              <a:off x="3806381" y="9352658"/>
              <a:ext cx="2515108" cy="627736"/>
            </a:xfrm>
            <a:prstGeom prst="rect">
              <a:avLst/>
            </a:prstGeom>
          </p:spPr>
          <p:txBody>
            <a:bodyPr vert="horz" wrap="square" lIns="0" tIns="12065" rIns="0" bIns="0" rtlCol="0">
              <a:spAutoFit/>
            </a:bodyPr>
            <a:lstStyle/>
            <a:p>
              <a:pPr algn="ctr"/>
              <a:r>
                <a:rPr lang="en-GB" sz="2000" dirty="0">
                  <a:latin typeface="Montserrat" pitchFamily="2" charset="77"/>
                </a:rPr>
                <a:t>9 Community Coaches</a:t>
              </a:r>
            </a:p>
          </p:txBody>
        </p:sp>
        <p:pic>
          <p:nvPicPr>
            <p:cNvPr id="32" name="Picture 31">
              <a:extLst>
                <a:ext uri="{FF2B5EF4-FFF2-40B4-BE49-F238E27FC236}">
                  <a16:creationId xmlns:a16="http://schemas.microsoft.com/office/drawing/2014/main" id="{2F9170BA-B41C-01EC-4848-A3D97AFE32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7097" y="8045603"/>
              <a:ext cx="1204338" cy="1204338"/>
            </a:xfrm>
            <a:prstGeom prst="rect">
              <a:avLst/>
            </a:prstGeom>
          </p:spPr>
        </p:pic>
      </p:grpSp>
      <p:grpSp>
        <p:nvGrpSpPr>
          <p:cNvPr id="44" name="Group 43">
            <a:extLst>
              <a:ext uri="{FF2B5EF4-FFF2-40B4-BE49-F238E27FC236}">
                <a16:creationId xmlns:a16="http://schemas.microsoft.com/office/drawing/2014/main" id="{7CAAE493-91EF-577A-2068-F40AAD00245E}"/>
              </a:ext>
            </a:extLst>
          </p:cNvPr>
          <p:cNvGrpSpPr/>
          <p:nvPr/>
        </p:nvGrpSpPr>
        <p:grpSpPr>
          <a:xfrm>
            <a:off x="3806381" y="5552852"/>
            <a:ext cx="2515108" cy="2251538"/>
            <a:chOff x="3806381" y="5434271"/>
            <a:chExt cx="2515108" cy="2251538"/>
          </a:xfrm>
        </p:grpSpPr>
        <p:sp>
          <p:nvSpPr>
            <p:cNvPr id="16" name="object 2">
              <a:extLst>
                <a:ext uri="{FF2B5EF4-FFF2-40B4-BE49-F238E27FC236}">
                  <a16:creationId xmlns:a16="http://schemas.microsoft.com/office/drawing/2014/main" id="{174B5481-92DE-A396-384C-6D90948F6A6B}"/>
                </a:ext>
              </a:extLst>
            </p:cNvPr>
            <p:cNvSpPr txBox="1"/>
            <p:nvPr/>
          </p:nvSpPr>
          <p:spPr>
            <a:xfrm>
              <a:off x="3806381" y="6750296"/>
              <a:ext cx="2515108" cy="935513"/>
            </a:xfrm>
            <a:prstGeom prst="rect">
              <a:avLst/>
            </a:prstGeom>
          </p:spPr>
          <p:txBody>
            <a:bodyPr vert="horz" wrap="square" lIns="0" tIns="12065" rIns="0" bIns="0" rtlCol="0">
              <a:spAutoFit/>
            </a:bodyPr>
            <a:lstStyle/>
            <a:p>
              <a:pPr algn="ctr"/>
              <a:r>
                <a:rPr lang="en-GB" sz="2000" dirty="0">
                  <a:latin typeface="Montserrat" pitchFamily="2" charset="77"/>
                </a:rPr>
                <a:t>Average of 77 children play per day at HAF camps</a:t>
              </a:r>
            </a:p>
          </p:txBody>
        </p:sp>
        <p:pic>
          <p:nvPicPr>
            <p:cNvPr id="34" name="Picture 33" descr="Shape&#10;&#10;Description automatically generated with low confidence">
              <a:extLst>
                <a:ext uri="{FF2B5EF4-FFF2-40B4-BE49-F238E27FC236}">
                  <a16:creationId xmlns:a16="http://schemas.microsoft.com/office/drawing/2014/main" id="{D7A93F36-8F25-9290-2846-777AE8200F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0420" y="5434271"/>
              <a:ext cx="1067031" cy="1067031"/>
            </a:xfrm>
            <a:prstGeom prst="rect">
              <a:avLst/>
            </a:prstGeom>
          </p:spPr>
        </p:pic>
      </p:grpSp>
      <p:grpSp>
        <p:nvGrpSpPr>
          <p:cNvPr id="43" name="Group 42">
            <a:extLst>
              <a:ext uri="{FF2B5EF4-FFF2-40B4-BE49-F238E27FC236}">
                <a16:creationId xmlns:a16="http://schemas.microsoft.com/office/drawing/2014/main" id="{2BA9244D-35A4-D07F-D560-8E061BC7956F}"/>
              </a:ext>
            </a:extLst>
          </p:cNvPr>
          <p:cNvGrpSpPr/>
          <p:nvPr/>
        </p:nvGrpSpPr>
        <p:grpSpPr>
          <a:xfrm>
            <a:off x="6834320" y="5552853"/>
            <a:ext cx="3139717" cy="2251536"/>
            <a:chOff x="6834320" y="5434272"/>
            <a:chExt cx="3139717" cy="2251536"/>
          </a:xfrm>
        </p:grpSpPr>
        <p:sp>
          <p:nvSpPr>
            <p:cNvPr id="17" name="object 2">
              <a:extLst>
                <a:ext uri="{FF2B5EF4-FFF2-40B4-BE49-F238E27FC236}">
                  <a16:creationId xmlns:a16="http://schemas.microsoft.com/office/drawing/2014/main" id="{EC70833A-361D-D64A-D079-CDCC01F2FBF2}"/>
                </a:ext>
              </a:extLst>
            </p:cNvPr>
            <p:cNvSpPr txBox="1"/>
            <p:nvPr/>
          </p:nvSpPr>
          <p:spPr>
            <a:xfrm>
              <a:off x="6834320" y="6750295"/>
              <a:ext cx="3139717" cy="935513"/>
            </a:xfrm>
            <a:prstGeom prst="rect">
              <a:avLst/>
            </a:prstGeom>
          </p:spPr>
          <p:txBody>
            <a:bodyPr vert="horz" wrap="square" lIns="0" tIns="12065" rIns="0" bIns="0" rtlCol="0">
              <a:spAutoFit/>
            </a:bodyPr>
            <a:lstStyle/>
            <a:p>
              <a:pPr algn="ctr"/>
              <a:r>
                <a:rPr lang="en-GB" sz="2000" dirty="0">
                  <a:latin typeface="Montserrat" pitchFamily="2" charset="77"/>
                </a:rPr>
                <a:t>712 Hours of coaching delivered September-December</a:t>
              </a:r>
            </a:p>
          </p:txBody>
        </p:sp>
        <p:pic>
          <p:nvPicPr>
            <p:cNvPr id="36" name="Picture 35">
              <a:extLst>
                <a:ext uri="{FF2B5EF4-FFF2-40B4-BE49-F238E27FC236}">
                  <a16:creationId xmlns:a16="http://schemas.microsoft.com/office/drawing/2014/main" id="{38CFB899-0633-74E5-80BE-B3683F1B55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0663" y="5434272"/>
              <a:ext cx="1067031" cy="1067031"/>
            </a:xfrm>
            <a:prstGeom prst="rect">
              <a:avLst/>
            </a:prstGeom>
          </p:spPr>
        </p:pic>
      </p:grpSp>
      <p:grpSp>
        <p:nvGrpSpPr>
          <p:cNvPr id="42" name="Group 41">
            <a:extLst>
              <a:ext uri="{FF2B5EF4-FFF2-40B4-BE49-F238E27FC236}">
                <a16:creationId xmlns:a16="http://schemas.microsoft.com/office/drawing/2014/main" id="{CB3AA663-7FC4-BD4D-E9E7-5FE0E6D3B146}"/>
              </a:ext>
            </a:extLst>
          </p:cNvPr>
          <p:cNvGrpSpPr/>
          <p:nvPr/>
        </p:nvGrpSpPr>
        <p:grpSpPr>
          <a:xfrm>
            <a:off x="6853587" y="8531946"/>
            <a:ext cx="3232199" cy="2009914"/>
            <a:chOff x="6819850" y="8236943"/>
            <a:chExt cx="3232199" cy="2009914"/>
          </a:xfrm>
        </p:grpSpPr>
        <p:sp>
          <p:nvSpPr>
            <p:cNvPr id="20" name="object 2">
              <a:extLst>
                <a:ext uri="{FF2B5EF4-FFF2-40B4-BE49-F238E27FC236}">
                  <a16:creationId xmlns:a16="http://schemas.microsoft.com/office/drawing/2014/main" id="{87815298-AB67-6859-41B5-ED89C19BA518}"/>
                </a:ext>
              </a:extLst>
            </p:cNvPr>
            <p:cNvSpPr txBox="1"/>
            <p:nvPr/>
          </p:nvSpPr>
          <p:spPr>
            <a:xfrm>
              <a:off x="6819850" y="9311344"/>
              <a:ext cx="3232199" cy="935513"/>
            </a:xfrm>
            <a:prstGeom prst="rect">
              <a:avLst/>
            </a:prstGeom>
          </p:spPr>
          <p:txBody>
            <a:bodyPr vert="horz" wrap="square" lIns="0" tIns="12065" rIns="0" bIns="0" rtlCol="0">
              <a:spAutoFit/>
            </a:bodyPr>
            <a:lstStyle/>
            <a:p>
              <a:pPr algn="ctr"/>
              <a:r>
                <a:rPr lang="en-GB" sz="2000" dirty="0">
                  <a:latin typeface="Montserrat" pitchFamily="2" charset="77"/>
                </a:rPr>
                <a:t>22 Local schools </a:t>
              </a:r>
              <a:br>
                <a:rPr lang="en-GB" sz="2000" dirty="0">
                  <a:latin typeface="Montserrat" pitchFamily="2" charset="77"/>
                </a:rPr>
              </a:br>
              <a:r>
                <a:rPr lang="en-GB" sz="2000" dirty="0">
                  <a:latin typeface="Montserrat" pitchFamily="2" charset="77"/>
                </a:rPr>
                <a:t>have used The Rock </a:t>
              </a:r>
              <a:br>
                <a:rPr lang="en-GB" sz="2000" dirty="0">
                  <a:latin typeface="Montserrat" pitchFamily="2" charset="77"/>
                </a:rPr>
              </a:br>
              <a:r>
                <a:rPr lang="en-GB" sz="2000" dirty="0">
                  <a:latin typeface="Montserrat" pitchFamily="2" charset="77"/>
                </a:rPr>
                <a:t>for sport</a:t>
              </a:r>
            </a:p>
          </p:txBody>
        </p:sp>
        <p:pic>
          <p:nvPicPr>
            <p:cNvPr id="38" name="Picture 37">
              <a:extLst>
                <a:ext uri="{FF2B5EF4-FFF2-40B4-BE49-F238E27FC236}">
                  <a16:creationId xmlns:a16="http://schemas.microsoft.com/office/drawing/2014/main" id="{172B28D0-B2B9-9C2A-5FF2-2064CDBD3C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9618" y="8236943"/>
              <a:ext cx="969119" cy="969119"/>
            </a:xfrm>
            <a:prstGeom prst="rect">
              <a:avLst/>
            </a:prstGeom>
          </p:spPr>
        </p:pic>
      </p:grpSp>
    </p:spTree>
    <p:extLst>
      <p:ext uri="{BB962C8B-B14F-4D97-AF65-F5344CB8AC3E}">
        <p14:creationId xmlns:p14="http://schemas.microsoft.com/office/powerpoint/2010/main" val="2661089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6E8AB5-B243-5E76-9A6C-401FD88340E2}"/>
              </a:ext>
            </a:extLst>
          </p:cNvPr>
          <p:cNvSpPr>
            <a:spLocks noGrp="1" noRot="1" noMove="1" noResize="1" noEditPoints="1" noAdjustHandles="1" noChangeArrowheads="1" noChangeShapeType="1"/>
          </p:cNvSpPr>
          <p:nvPr/>
        </p:nvSpPr>
        <p:spPr>
          <a:xfrm>
            <a:off x="0" y="-33906"/>
            <a:ext cx="20131946" cy="1130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5B9B7B5-906C-C2E3-0EBE-8431B0005B27}"/>
              </a:ext>
            </a:extLst>
          </p:cNvPr>
          <p:cNvSpPr txBox="1"/>
          <p:nvPr/>
        </p:nvSpPr>
        <p:spPr>
          <a:xfrm>
            <a:off x="428963" y="473074"/>
            <a:ext cx="5355887" cy="2308324"/>
          </a:xfrm>
          <a:prstGeom prst="rect">
            <a:avLst/>
          </a:prstGeom>
          <a:noFill/>
        </p:spPr>
        <p:txBody>
          <a:bodyPr wrap="square">
            <a:spAutoFit/>
          </a:bodyPr>
          <a:lstStyle/>
          <a:p>
            <a:pPr marL="12700" marR="5080" algn="l">
              <a:spcBef>
                <a:spcPts val="969"/>
              </a:spcBef>
            </a:pPr>
            <a:r>
              <a:rPr lang="en-GB" sz="4800" b="1">
                <a:solidFill>
                  <a:srgbClr val="003300"/>
                </a:solidFill>
                <a:latin typeface="Montserrat" pitchFamily="2" charset="0"/>
                <a:cs typeface="Arial"/>
              </a:rPr>
              <a:t>THE CLUB IS BUILT ON OUR CORE VALUES</a:t>
            </a:r>
          </a:p>
        </p:txBody>
      </p:sp>
      <p:sp>
        <p:nvSpPr>
          <p:cNvPr id="2" name="TextBox 1">
            <a:extLst>
              <a:ext uri="{FF2B5EF4-FFF2-40B4-BE49-F238E27FC236}">
                <a16:creationId xmlns:a16="http://schemas.microsoft.com/office/drawing/2014/main" id="{38F9E111-FE40-E178-BA99-784EB3177F45}"/>
              </a:ext>
            </a:extLst>
          </p:cNvPr>
          <p:cNvSpPr txBox="1"/>
          <p:nvPr/>
        </p:nvSpPr>
        <p:spPr>
          <a:xfrm>
            <a:off x="527050" y="3988455"/>
            <a:ext cx="4114800" cy="523220"/>
          </a:xfrm>
          <a:prstGeom prst="rect">
            <a:avLst/>
          </a:prstGeom>
          <a:noFill/>
          <a:ln>
            <a:noFill/>
          </a:ln>
        </p:spPr>
        <p:txBody>
          <a:bodyPr wrap="square" rtlCol="0" anchor="ctr">
            <a:spAutoFit/>
          </a:bodyPr>
          <a:lstStyle/>
          <a:p>
            <a:pPr algn="l"/>
            <a:r>
              <a:rPr lang="en-GB" sz="2800" dirty="0">
                <a:solidFill>
                  <a:srgbClr val="003300"/>
                </a:solidFill>
                <a:latin typeface="Montserrat" pitchFamily="2" charset="0"/>
              </a:rPr>
              <a:t>TEAMWORK</a:t>
            </a:r>
          </a:p>
        </p:txBody>
      </p:sp>
      <p:sp>
        <p:nvSpPr>
          <p:cNvPr id="6" name="TextBox 5">
            <a:extLst>
              <a:ext uri="{FF2B5EF4-FFF2-40B4-BE49-F238E27FC236}">
                <a16:creationId xmlns:a16="http://schemas.microsoft.com/office/drawing/2014/main" id="{267A3D48-BA10-E5A5-C33A-8C5D88AB2C1C}"/>
              </a:ext>
            </a:extLst>
          </p:cNvPr>
          <p:cNvSpPr txBox="1"/>
          <p:nvPr/>
        </p:nvSpPr>
        <p:spPr>
          <a:xfrm>
            <a:off x="520700" y="4730177"/>
            <a:ext cx="4114800" cy="523220"/>
          </a:xfrm>
          <a:prstGeom prst="rect">
            <a:avLst/>
          </a:prstGeom>
          <a:noFill/>
          <a:ln>
            <a:noFill/>
          </a:ln>
        </p:spPr>
        <p:txBody>
          <a:bodyPr wrap="square" rtlCol="0" anchor="ctr">
            <a:spAutoFit/>
          </a:bodyPr>
          <a:lstStyle/>
          <a:p>
            <a:pPr algn="l"/>
            <a:r>
              <a:rPr lang="en-GB" sz="2800" dirty="0">
                <a:solidFill>
                  <a:srgbClr val="003300"/>
                </a:solidFill>
                <a:latin typeface="Montserrat" pitchFamily="2" charset="0"/>
              </a:rPr>
              <a:t>RESPECT</a:t>
            </a:r>
          </a:p>
        </p:txBody>
      </p:sp>
      <p:sp>
        <p:nvSpPr>
          <p:cNvPr id="7" name="TextBox 6">
            <a:extLst>
              <a:ext uri="{FF2B5EF4-FFF2-40B4-BE49-F238E27FC236}">
                <a16:creationId xmlns:a16="http://schemas.microsoft.com/office/drawing/2014/main" id="{9FE499BF-E10F-C603-6456-DFB4A84ADF55}"/>
              </a:ext>
            </a:extLst>
          </p:cNvPr>
          <p:cNvSpPr txBox="1"/>
          <p:nvPr/>
        </p:nvSpPr>
        <p:spPr>
          <a:xfrm>
            <a:off x="527050" y="5505806"/>
            <a:ext cx="4114800" cy="523220"/>
          </a:xfrm>
          <a:prstGeom prst="rect">
            <a:avLst/>
          </a:prstGeom>
          <a:noFill/>
          <a:ln>
            <a:noFill/>
          </a:ln>
        </p:spPr>
        <p:txBody>
          <a:bodyPr wrap="square" rtlCol="0" anchor="ctr">
            <a:spAutoFit/>
          </a:bodyPr>
          <a:lstStyle/>
          <a:p>
            <a:pPr algn="l"/>
            <a:r>
              <a:rPr lang="en-GB" sz="2800" dirty="0">
                <a:solidFill>
                  <a:srgbClr val="003300"/>
                </a:solidFill>
                <a:latin typeface="Montserrat" pitchFamily="2" charset="0"/>
              </a:rPr>
              <a:t>ENJOYMENT</a:t>
            </a:r>
          </a:p>
        </p:txBody>
      </p:sp>
      <p:sp>
        <p:nvSpPr>
          <p:cNvPr id="8" name="TextBox 7">
            <a:extLst>
              <a:ext uri="{FF2B5EF4-FFF2-40B4-BE49-F238E27FC236}">
                <a16:creationId xmlns:a16="http://schemas.microsoft.com/office/drawing/2014/main" id="{BFD42A5E-B94B-6324-F998-DF4E8C9D7499}"/>
              </a:ext>
            </a:extLst>
          </p:cNvPr>
          <p:cNvSpPr txBox="1"/>
          <p:nvPr/>
        </p:nvSpPr>
        <p:spPr>
          <a:xfrm>
            <a:off x="527050" y="6256075"/>
            <a:ext cx="4114800" cy="523220"/>
          </a:xfrm>
          <a:prstGeom prst="rect">
            <a:avLst/>
          </a:prstGeom>
          <a:noFill/>
          <a:ln>
            <a:noFill/>
          </a:ln>
        </p:spPr>
        <p:txBody>
          <a:bodyPr wrap="square" rtlCol="0" anchor="ctr">
            <a:spAutoFit/>
          </a:bodyPr>
          <a:lstStyle/>
          <a:p>
            <a:pPr algn="l"/>
            <a:r>
              <a:rPr lang="en-GB" sz="2800" dirty="0">
                <a:solidFill>
                  <a:srgbClr val="003300"/>
                </a:solidFill>
                <a:latin typeface="Montserrat" pitchFamily="2" charset="0"/>
              </a:rPr>
              <a:t>DISCIPLINE</a:t>
            </a:r>
          </a:p>
        </p:txBody>
      </p:sp>
      <p:sp>
        <p:nvSpPr>
          <p:cNvPr id="10" name="TextBox 9">
            <a:extLst>
              <a:ext uri="{FF2B5EF4-FFF2-40B4-BE49-F238E27FC236}">
                <a16:creationId xmlns:a16="http://schemas.microsoft.com/office/drawing/2014/main" id="{847C051A-F7B6-9D12-7E34-9B3768B3C23D}"/>
              </a:ext>
            </a:extLst>
          </p:cNvPr>
          <p:cNvSpPr txBox="1">
            <a:spLocks noGrp="1" noRot="1" noMove="1" noResize="1" noEditPoints="1" noAdjustHandles="1" noChangeArrowheads="1" noChangeShapeType="1"/>
          </p:cNvSpPr>
          <p:nvPr/>
        </p:nvSpPr>
        <p:spPr>
          <a:xfrm>
            <a:off x="6851650" y="-50146"/>
            <a:ext cx="13348104" cy="11325590"/>
          </a:xfrm>
          <a:prstGeom prst="rect">
            <a:avLst/>
          </a:prstGeom>
          <a:solidFill>
            <a:srgbClr val="003300"/>
          </a:solidFill>
          <a:ln>
            <a:noFill/>
          </a:ln>
        </p:spPr>
        <p:txBody>
          <a:bodyPr wrap="square" rtlCol="0" anchor="ctr">
            <a:spAutoFit/>
          </a:bodyPr>
          <a:lstStyle/>
          <a:p>
            <a:pPr algn="ctr"/>
            <a:endParaRPr lang="en-GB" sz="2800">
              <a:solidFill>
                <a:schemeClr val="bg1"/>
              </a:solidFill>
              <a:latin typeface="Montserrat" pitchFamily="2" charset="0"/>
            </a:endParaRPr>
          </a:p>
        </p:txBody>
      </p:sp>
      <p:sp>
        <p:nvSpPr>
          <p:cNvPr id="14" name="TextBox 13">
            <a:extLst>
              <a:ext uri="{FF2B5EF4-FFF2-40B4-BE49-F238E27FC236}">
                <a16:creationId xmlns:a16="http://schemas.microsoft.com/office/drawing/2014/main" id="{CB702200-1E97-CC33-901E-FB3B5BA54A69}"/>
              </a:ext>
            </a:extLst>
          </p:cNvPr>
          <p:cNvSpPr txBox="1"/>
          <p:nvPr/>
        </p:nvSpPr>
        <p:spPr>
          <a:xfrm>
            <a:off x="7461250" y="491837"/>
            <a:ext cx="7391400" cy="2308324"/>
          </a:xfrm>
          <a:prstGeom prst="rect">
            <a:avLst/>
          </a:prstGeom>
          <a:noFill/>
        </p:spPr>
        <p:txBody>
          <a:bodyPr wrap="square">
            <a:spAutoFit/>
          </a:bodyPr>
          <a:lstStyle/>
          <a:p>
            <a:pPr marL="12700" marR="5080" algn="l">
              <a:spcBef>
                <a:spcPts val="969"/>
              </a:spcBef>
            </a:pPr>
            <a:r>
              <a:rPr lang="en-GB" sz="4800" b="1">
                <a:solidFill>
                  <a:schemeClr val="bg1"/>
                </a:solidFill>
                <a:latin typeface="Montserrat" pitchFamily="2" charset="0"/>
                <a:cs typeface="Arial"/>
              </a:rPr>
              <a:t>OUR MISSION, </a:t>
            </a:r>
            <a:br>
              <a:rPr lang="en-GB" sz="4800" b="1">
                <a:solidFill>
                  <a:schemeClr val="bg1"/>
                </a:solidFill>
                <a:latin typeface="Montserrat" pitchFamily="2" charset="0"/>
                <a:cs typeface="Arial"/>
              </a:rPr>
            </a:br>
            <a:r>
              <a:rPr lang="en-GB" sz="4800" b="1">
                <a:solidFill>
                  <a:schemeClr val="bg1"/>
                </a:solidFill>
                <a:latin typeface="Montserrat" pitchFamily="2" charset="0"/>
                <a:cs typeface="Arial"/>
              </a:rPr>
              <a:t>OBJECTIVES </a:t>
            </a:r>
            <a:br>
              <a:rPr lang="en-GB" sz="4800" b="1">
                <a:solidFill>
                  <a:schemeClr val="bg1"/>
                </a:solidFill>
                <a:latin typeface="Montserrat" pitchFamily="2" charset="0"/>
                <a:cs typeface="Arial"/>
              </a:rPr>
            </a:br>
            <a:r>
              <a:rPr lang="en-GB" sz="4800" b="1">
                <a:solidFill>
                  <a:schemeClr val="bg1"/>
                </a:solidFill>
                <a:latin typeface="Montserrat" pitchFamily="2" charset="0"/>
                <a:cs typeface="Arial"/>
              </a:rPr>
              <a:t>AND PROMISE</a:t>
            </a:r>
          </a:p>
        </p:txBody>
      </p:sp>
      <p:sp>
        <p:nvSpPr>
          <p:cNvPr id="17" name="TextBox 16">
            <a:extLst>
              <a:ext uri="{FF2B5EF4-FFF2-40B4-BE49-F238E27FC236}">
                <a16:creationId xmlns:a16="http://schemas.microsoft.com/office/drawing/2014/main" id="{658FB13B-62E9-515F-E2AD-28084DF22392}"/>
              </a:ext>
            </a:extLst>
          </p:cNvPr>
          <p:cNvSpPr txBox="1"/>
          <p:nvPr/>
        </p:nvSpPr>
        <p:spPr>
          <a:xfrm>
            <a:off x="7461250" y="4033391"/>
            <a:ext cx="7772400" cy="800219"/>
          </a:xfrm>
          <a:prstGeom prst="rect">
            <a:avLst/>
          </a:prstGeom>
          <a:noFill/>
        </p:spPr>
        <p:txBody>
          <a:bodyPr wrap="square">
            <a:spAutoFit/>
          </a:bodyPr>
          <a:lstStyle/>
          <a:p>
            <a:pPr algn="l"/>
            <a:r>
              <a:rPr lang="en-GB" sz="2800" b="1">
                <a:solidFill>
                  <a:schemeClr val="bg1"/>
                </a:solidFill>
                <a:latin typeface="Montserrat" pitchFamily="2" charset="0"/>
              </a:rPr>
              <a:t>OUR MISSION</a:t>
            </a:r>
            <a:endParaRPr lang="en-GB" sz="2800">
              <a:solidFill>
                <a:schemeClr val="bg1"/>
              </a:solidFill>
              <a:latin typeface="Montserrat" pitchFamily="2" charset="0"/>
            </a:endParaRPr>
          </a:p>
          <a:p>
            <a:pPr algn="l"/>
            <a:r>
              <a:rPr lang="en-GB" sz="1800">
                <a:solidFill>
                  <a:schemeClr val="bg1"/>
                </a:solidFill>
                <a:latin typeface="Montserrat" pitchFamily="2" charset="0"/>
              </a:rPr>
              <a:t>Be a club the whole community can be proud of</a:t>
            </a:r>
          </a:p>
        </p:txBody>
      </p:sp>
      <p:cxnSp>
        <p:nvCxnSpPr>
          <p:cNvPr id="18" name="Straight Connector 17">
            <a:extLst>
              <a:ext uri="{FF2B5EF4-FFF2-40B4-BE49-F238E27FC236}">
                <a16:creationId xmlns:a16="http://schemas.microsoft.com/office/drawing/2014/main" id="{8C784835-1ED3-6DF8-148B-E76172D2E7B1}"/>
              </a:ext>
            </a:extLst>
          </p:cNvPr>
          <p:cNvCxnSpPr>
            <a:cxnSpLocks/>
          </p:cNvCxnSpPr>
          <p:nvPr/>
        </p:nvCxnSpPr>
        <p:spPr>
          <a:xfrm>
            <a:off x="7461250" y="3292475"/>
            <a:ext cx="122138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2857FE7-2F43-F436-F132-AA14C56234CC}"/>
              </a:ext>
            </a:extLst>
          </p:cNvPr>
          <p:cNvCxnSpPr>
            <a:cxnSpLocks/>
          </p:cNvCxnSpPr>
          <p:nvPr/>
        </p:nvCxnSpPr>
        <p:spPr>
          <a:xfrm>
            <a:off x="603250" y="3287568"/>
            <a:ext cx="5638800" cy="0"/>
          </a:xfrm>
          <a:prstGeom prst="line">
            <a:avLst/>
          </a:prstGeom>
          <a:ln>
            <a:solidFill>
              <a:srgbClr val="0033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87E545FD-7483-934E-3E1D-91D334CF4DD3}"/>
              </a:ext>
            </a:extLst>
          </p:cNvPr>
          <p:cNvSpPr txBox="1"/>
          <p:nvPr/>
        </p:nvSpPr>
        <p:spPr>
          <a:xfrm>
            <a:off x="7489009" y="5313722"/>
            <a:ext cx="6830241" cy="1908215"/>
          </a:xfrm>
          <a:prstGeom prst="rect">
            <a:avLst/>
          </a:prstGeom>
          <a:noFill/>
        </p:spPr>
        <p:txBody>
          <a:bodyPr wrap="square">
            <a:spAutoFit/>
          </a:bodyPr>
          <a:lstStyle/>
          <a:p>
            <a:pPr algn="l"/>
            <a:r>
              <a:rPr lang="en-GB" sz="2800" b="1">
                <a:solidFill>
                  <a:schemeClr val="bg1"/>
                </a:solidFill>
                <a:latin typeface="Montserrat" pitchFamily="2" charset="0"/>
              </a:rPr>
              <a:t>OUR OBJECTIVES</a:t>
            </a:r>
            <a:endParaRPr lang="en-GB" sz="1800">
              <a:solidFill>
                <a:schemeClr val="bg1"/>
              </a:solidFill>
              <a:latin typeface="Montserrat" pitchFamily="2" charset="0"/>
            </a:endParaRPr>
          </a:p>
          <a:p>
            <a:pPr marL="285750" indent="-285750" algn="l">
              <a:buFont typeface="Arial" panose="020B0604020202020204" pitchFamily="34" charset="0"/>
              <a:buChar char="•"/>
            </a:pPr>
            <a:r>
              <a:rPr lang="en-GB" sz="1800">
                <a:solidFill>
                  <a:schemeClr val="bg1"/>
                </a:solidFill>
                <a:latin typeface="Montserrat" pitchFamily="2" charset="0"/>
              </a:rPr>
              <a:t>Perform on the pitch – Maintain our league status </a:t>
            </a:r>
          </a:p>
          <a:p>
            <a:pPr marL="285750" indent="-285750" algn="l">
              <a:buFont typeface="Arial" panose="020B0604020202020204" pitchFamily="34" charset="0"/>
              <a:buChar char="•"/>
            </a:pPr>
            <a:r>
              <a:rPr lang="en-GB" sz="1800">
                <a:solidFill>
                  <a:schemeClr val="bg1"/>
                </a:solidFill>
                <a:latin typeface="Montserrat" pitchFamily="2" charset="0"/>
              </a:rPr>
              <a:t>Increase fan base and match attendance</a:t>
            </a:r>
          </a:p>
          <a:p>
            <a:pPr marL="285750" indent="-285750" algn="l">
              <a:buFont typeface="Arial" panose="020B0604020202020204" pitchFamily="34" charset="0"/>
              <a:buChar char="•"/>
            </a:pPr>
            <a:r>
              <a:rPr lang="en-GB" sz="1800">
                <a:solidFill>
                  <a:schemeClr val="bg1"/>
                </a:solidFill>
                <a:latin typeface="Montserrat" pitchFamily="2" charset="0"/>
              </a:rPr>
              <a:t>Maintain mini numbers and develop stars of the future</a:t>
            </a:r>
          </a:p>
          <a:p>
            <a:pPr marL="285750" indent="-285750" algn="l">
              <a:buFont typeface="Arial" panose="020B0604020202020204" pitchFamily="34" charset="0"/>
              <a:buChar char="•"/>
            </a:pPr>
            <a:r>
              <a:rPr lang="en-GB" sz="1800">
                <a:solidFill>
                  <a:schemeClr val="bg1"/>
                </a:solidFill>
                <a:latin typeface="Montserrat" pitchFamily="2" charset="0"/>
              </a:rPr>
              <a:t>Build the best women’s team in the south</a:t>
            </a:r>
          </a:p>
          <a:p>
            <a:pPr marL="285750" indent="-285750" algn="l">
              <a:buFont typeface="Arial" panose="020B0604020202020204" pitchFamily="34" charset="0"/>
              <a:buChar char="•"/>
            </a:pPr>
            <a:r>
              <a:rPr lang="en-GB" sz="1800">
                <a:solidFill>
                  <a:schemeClr val="bg1"/>
                </a:solidFill>
                <a:latin typeface="Montserrat" pitchFamily="2" charset="0"/>
              </a:rPr>
              <a:t>Partner with the best companies in the area</a:t>
            </a:r>
          </a:p>
        </p:txBody>
      </p:sp>
      <p:sp>
        <p:nvSpPr>
          <p:cNvPr id="27" name="TextBox 26">
            <a:extLst>
              <a:ext uri="{FF2B5EF4-FFF2-40B4-BE49-F238E27FC236}">
                <a16:creationId xmlns:a16="http://schemas.microsoft.com/office/drawing/2014/main" id="{B29CCD98-C66D-0F4C-91B7-7814C156073A}"/>
              </a:ext>
            </a:extLst>
          </p:cNvPr>
          <p:cNvSpPr txBox="1"/>
          <p:nvPr/>
        </p:nvSpPr>
        <p:spPr>
          <a:xfrm>
            <a:off x="7461250" y="7669433"/>
            <a:ext cx="6830241" cy="3847207"/>
          </a:xfrm>
          <a:prstGeom prst="rect">
            <a:avLst/>
          </a:prstGeom>
          <a:noFill/>
        </p:spPr>
        <p:txBody>
          <a:bodyPr wrap="square">
            <a:spAutoFit/>
          </a:bodyPr>
          <a:lstStyle/>
          <a:p>
            <a:pPr algn="l"/>
            <a:r>
              <a:rPr lang="en-GB" sz="2800" b="1">
                <a:solidFill>
                  <a:schemeClr val="bg1"/>
                </a:solidFill>
                <a:latin typeface="Montserrat" pitchFamily="2" charset="0"/>
              </a:rPr>
              <a:t>OUR PROMISE</a:t>
            </a:r>
            <a:endParaRPr lang="en-GB" sz="1800">
              <a:solidFill>
                <a:schemeClr val="bg1"/>
              </a:solidFill>
              <a:latin typeface="Montserrat" pitchFamily="2" charset="0"/>
            </a:endParaRPr>
          </a:p>
          <a:p>
            <a:pPr algn="l"/>
            <a:r>
              <a:rPr lang="en-GB" sz="1800">
                <a:solidFill>
                  <a:schemeClr val="bg1"/>
                </a:solidFill>
                <a:latin typeface="Montserrat" pitchFamily="2" charset="0"/>
              </a:rPr>
              <a:t>A club focused on ensuring that the local community is at the heart of everything that we do.</a:t>
            </a:r>
          </a:p>
          <a:p>
            <a:pPr algn="l"/>
            <a:endParaRPr lang="en-GB" sz="1800">
              <a:solidFill>
                <a:schemeClr val="bg1"/>
              </a:solidFill>
              <a:latin typeface="Montserrat" pitchFamily="2" charset="0"/>
            </a:endParaRPr>
          </a:p>
          <a:p>
            <a:pPr algn="l"/>
            <a:r>
              <a:rPr lang="en-GB" sz="1800">
                <a:solidFill>
                  <a:schemeClr val="bg1"/>
                </a:solidFill>
                <a:latin typeface="Montserrat" pitchFamily="2" charset="0"/>
              </a:rPr>
              <a:t>This means delivering for players, staff, fans, locals and, crucially, sponsors  </a:t>
            </a: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r>
              <a:rPr lang="en-GB" sz="1800">
                <a:solidFill>
                  <a:schemeClr val="bg1"/>
                </a:solidFill>
                <a:latin typeface="Montserrat" pitchFamily="2" charset="0"/>
              </a:rPr>
              <a:t> </a:t>
            </a:r>
          </a:p>
        </p:txBody>
      </p:sp>
      <p:sp>
        <p:nvSpPr>
          <p:cNvPr id="28" name="TextBox 27">
            <a:extLst>
              <a:ext uri="{FF2B5EF4-FFF2-40B4-BE49-F238E27FC236}">
                <a16:creationId xmlns:a16="http://schemas.microsoft.com/office/drawing/2014/main" id="{E4F2AFF7-A4B0-460C-C0A3-019632D70A25}"/>
              </a:ext>
            </a:extLst>
          </p:cNvPr>
          <p:cNvSpPr txBox="1"/>
          <p:nvPr/>
        </p:nvSpPr>
        <p:spPr>
          <a:xfrm>
            <a:off x="302780" y="10226682"/>
            <a:ext cx="5786870" cy="707886"/>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Complete based on your own clubs’ aspirations – these are examples</a:t>
            </a:r>
          </a:p>
        </p:txBody>
      </p:sp>
      <p:sp>
        <p:nvSpPr>
          <p:cNvPr id="3" name="TextBox 2">
            <a:extLst>
              <a:ext uri="{FF2B5EF4-FFF2-40B4-BE49-F238E27FC236}">
                <a16:creationId xmlns:a16="http://schemas.microsoft.com/office/drawing/2014/main" id="{A68AB7A5-2000-227A-8230-F46000041829}"/>
              </a:ext>
            </a:extLst>
          </p:cNvPr>
          <p:cNvSpPr txBox="1"/>
          <p:nvPr/>
        </p:nvSpPr>
        <p:spPr>
          <a:xfrm>
            <a:off x="548698" y="7006344"/>
            <a:ext cx="4114800" cy="523220"/>
          </a:xfrm>
          <a:prstGeom prst="rect">
            <a:avLst/>
          </a:prstGeom>
          <a:noFill/>
          <a:ln>
            <a:noFill/>
          </a:ln>
        </p:spPr>
        <p:txBody>
          <a:bodyPr wrap="square" rtlCol="0" anchor="ctr">
            <a:spAutoFit/>
          </a:bodyPr>
          <a:lstStyle/>
          <a:p>
            <a:pPr algn="l"/>
            <a:r>
              <a:rPr lang="en-GB" sz="2800" dirty="0">
                <a:solidFill>
                  <a:srgbClr val="003300"/>
                </a:solidFill>
                <a:latin typeface="Montserrat" pitchFamily="2" charset="0"/>
              </a:rPr>
              <a:t>SPORTSMANSHIP</a:t>
            </a:r>
          </a:p>
        </p:txBody>
      </p:sp>
    </p:spTree>
    <p:extLst>
      <p:ext uri="{BB962C8B-B14F-4D97-AF65-F5344CB8AC3E}">
        <p14:creationId xmlns:p14="http://schemas.microsoft.com/office/powerpoint/2010/main" val="318518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rowd&#10;&#10;Description automatically generated">
            <a:extLst>
              <a:ext uri="{FF2B5EF4-FFF2-40B4-BE49-F238E27FC236}">
                <a16:creationId xmlns:a16="http://schemas.microsoft.com/office/drawing/2014/main" id="{3242FC59-9CB6-DDF0-D0FA-124D43A8C975}"/>
              </a:ext>
            </a:extLst>
          </p:cNvPr>
          <p:cNvPicPr>
            <a:picLocks noChangeAspect="1"/>
          </p:cNvPicPr>
          <p:nvPr/>
        </p:nvPicPr>
        <p:blipFill rotWithShape="1">
          <a:blip r:embed="rId3">
            <a:extLst>
              <a:ext uri="{28A0092B-C50C-407E-A947-70E740481C1C}">
                <a14:useLocalDpi xmlns:a14="http://schemas.microsoft.com/office/drawing/2010/main" val="0"/>
              </a:ext>
            </a:extLst>
          </a:blip>
          <a:srcRect l="21888" r="21888"/>
          <a:stretch/>
        </p:blipFill>
        <p:spPr>
          <a:xfrm>
            <a:off x="10743565" y="25188"/>
            <a:ext cx="9360535" cy="11284161"/>
          </a:xfrm>
          <a:prstGeom prst="rect">
            <a:avLst/>
          </a:prstGeom>
        </p:spPr>
      </p:pic>
      <p:sp>
        <p:nvSpPr>
          <p:cNvPr id="10" name="object 2">
            <a:extLst>
              <a:ext uri="{FF2B5EF4-FFF2-40B4-BE49-F238E27FC236}">
                <a16:creationId xmlns:a16="http://schemas.microsoft.com/office/drawing/2014/main" id="{1FCDD867-DB77-8536-3E27-18AA6C6A72A9}"/>
              </a:ext>
            </a:extLst>
          </p:cNvPr>
          <p:cNvSpPr txBox="1"/>
          <p:nvPr/>
        </p:nvSpPr>
        <p:spPr>
          <a:xfrm>
            <a:off x="519882" y="2954299"/>
            <a:ext cx="9935228" cy="4013278"/>
          </a:xfrm>
          <a:prstGeom prst="rect">
            <a:avLst/>
          </a:prstGeom>
        </p:spPr>
        <p:txBody>
          <a:bodyPr vert="horz" wrap="square" lIns="0" tIns="12065" rIns="0" bIns="0" rtlCol="0">
            <a:spAutoFit/>
          </a:bodyPr>
          <a:lstStyle/>
          <a:p>
            <a:pPr algn="l"/>
            <a:r>
              <a:rPr lang="en-GB" sz="2000" dirty="0">
                <a:solidFill>
                  <a:schemeClr val="tx1"/>
                </a:solidFill>
                <a:latin typeface="Montserrat" pitchFamily="2" charset="0"/>
              </a:rPr>
              <a:t>Home games in &lt;XXXXXX&gt;</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Capacity of &lt;XXXX&gt;</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1st team playing in XXXX League, the XXX tier of English rugby </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100 players across 5 men’s teams</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A squad of xxx in our Women’s Team</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Over 1,000 under 18 boys and girls and 75 in the colts section</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Over XXXX social/spectating members </a:t>
            </a:r>
          </a:p>
        </p:txBody>
      </p:sp>
      <p:sp>
        <p:nvSpPr>
          <p:cNvPr id="11" name="TextBox 10">
            <a:extLst>
              <a:ext uri="{FF2B5EF4-FFF2-40B4-BE49-F238E27FC236}">
                <a16:creationId xmlns:a16="http://schemas.microsoft.com/office/drawing/2014/main" id="{C8F305F6-EC4A-D265-AD51-B1F063866422}"/>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dirty="0">
                <a:solidFill>
                  <a:srgbClr val="003300"/>
                </a:solidFill>
                <a:latin typeface="Montserrat" pitchFamily="2" charset="0"/>
                <a:cs typeface="Arial"/>
              </a:rPr>
              <a:t>OUR MEMBERS </a:t>
            </a:r>
            <a:br>
              <a:rPr lang="en-GB" sz="4800" b="1" dirty="0">
                <a:solidFill>
                  <a:srgbClr val="003300"/>
                </a:solidFill>
                <a:latin typeface="Montserrat" pitchFamily="2" charset="0"/>
                <a:cs typeface="Arial"/>
              </a:rPr>
            </a:br>
            <a:r>
              <a:rPr lang="en-GB" sz="4800" b="1" dirty="0">
                <a:solidFill>
                  <a:srgbClr val="003300"/>
                </a:solidFill>
                <a:latin typeface="Montserrat" pitchFamily="2" charset="0"/>
                <a:cs typeface="Arial"/>
              </a:rPr>
              <a:t>AND PLAYERS</a:t>
            </a:r>
          </a:p>
        </p:txBody>
      </p:sp>
      <p:cxnSp>
        <p:nvCxnSpPr>
          <p:cNvPr id="12" name="Straight Connector 11">
            <a:extLst>
              <a:ext uri="{FF2B5EF4-FFF2-40B4-BE49-F238E27FC236}">
                <a16:creationId xmlns:a16="http://schemas.microsoft.com/office/drawing/2014/main" id="{CB239BD4-0DCE-F2AD-27E3-7B502A29EFC6}"/>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A3F79C32-C4EC-2B7A-7468-3861E087E350}"/>
              </a:ext>
            </a:extLst>
          </p:cNvPr>
          <p:cNvSpPr txBox="1"/>
          <p:nvPr/>
        </p:nvSpPr>
        <p:spPr>
          <a:xfrm>
            <a:off x="519882" y="10543143"/>
            <a:ext cx="9373851" cy="400110"/>
          </a:xfrm>
          <a:prstGeom prst="rect">
            <a:avLst/>
          </a:prstGeom>
          <a:solidFill>
            <a:srgbClr val="00B0F0"/>
          </a:solidFill>
        </p:spPr>
        <p:txBody>
          <a:bodyPr wrap="square">
            <a:spAutoFit/>
          </a:bodyPr>
          <a:lstStyle/>
          <a:p>
            <a:r>
              <a:rPr lang="en-GB" sz="2000" dirty="0">
                <a:solidFill>
                  <a:schemeClr val="bg1"/>
                </a:solidFill>
                <a:latin typeface="Montserrat" pitchFamily="2" charset="77"/>
              </a:rPr>
              <a:t>Complete the following as appropriate. </a:t>
            </a:r>
          </a:p>
        </p:txBody>
      </p:sp>
      <p:sp>
        <p:nvSpPr>
          <p:cNvPr id="14" name="TextBox 13">
            <a:extLst>
              <a:ext uri="{FF2B5EF4-FFF2-40B4-BE49-F238E27FC236}">
                <a16:creationId xmlns:a16="http://schemas.microsoft.com/office/drawing/2014/main" id="{96E8F603-274A-704A-85C9-937CDA744567}"/>
              </a:ext>
            </a:extLst>
          </p:cNvPr>
          <p:cNvSpPr txBox="1"/>
          <p:nvPr/>
        </p:nvSpPr>
        <p:spPr>
          <a:xfrm>
            <a:off x="11423650" y="10481588"/>
            <a:ext cx="4267200" cy="400110"/>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Include appropriate image</a:t>
            </a:r>
          </a:p>
        </p:txBody>
      </p:sp>
    </p:spTree>
    <p:extLst>
      <p:ext uri="{BB962C8B-B14F-4D97-AF65-F5344CB8AC3E}">
        <p14:creationId xmlns:p14="http://schemas.microsoft.com/office/powerpoint/2010/main" val="1986551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uilding, stadium&#10;&#10;Description automatically generated">
            <a:extLst>
              <a:ext uri="{FF2B5EF4-FFF2-40B4-BE49-F238E27FC236}">
                <a16:creationId xmlns:a16="http://schemas.microsoft.com/office/drawing/2014/main" id="{F79F05F9-9707-D5CA-CCA1-222C763CA386}"/>
              </a:ext>
            </a:extLst>
          </p:cNvPr>
          <p:cNvPicPr>
            <a:picLocks noChangeAspect="1"/>
          </p:cNvPicPr>
          <p:nvPr/>
        </p:nvPicPr>
        <p:blipFill rotWithShape="1">
          <a:blip r:embed="rId3">
            <a:extLst>
              <a:ext uri="{28A0092B-C50C-407E-A947-70E740481C1C}">
                <a14:useLocalDpi xmlns:a14="http://schemas.microsoft.com/office/drawing/2010/main" val="0"/>
              </a:ext>
            </a:extLst>
          </a:blip>
          <a:srcRect l="26619" r="31346"/>
          <a:stretch/>
        </p:blipFill>
        <p:spPr>
          <a:xfrm>
            <a:off x="10730249" y="-1"/>
            <a:ext cx="9373851" cy="11284161"/>
          </a:xfrm>
          <a:prstGeom prst="rect">
            <a:avLst/>
          </a:prstGeom>
        </p:spPr>
      </p:pic>
      <p:sp>
        <p:nvSpPr>
          <p:cNvPr id="4" name="object 2">
            <a:extLst>
              <a:ext uri="{FF2B5EF4-FFF2-40B4-BE49-F238E27FC236}">
                <a16:creationId xmlns:a16="http://schemas.microsoft.com/office/drawing/2014/main" id="{32C6D454-27CD-F5CB-E8B8-9AD8834C525C}"/>
              </a:ext>
            </a:extLst>
          </p:cNvPr>
          <p:cNvSpPr txBox="1"/>
          <p:nvPr/>
        </p:nvSpPr>
        <p:spPr>
          <a:xfrm>
            <a:off x="519882" y="2954299"/>
            <a:ext cx="9935228" cy="4321055"/>
          </a:xfrm>
          <a:prstGeom prst="rect">
            <a:avLst/>
          </a:prstGeom>
        </p:spPr>
        <p:txBody>
          <a:bodyPr vert="horz" wrap="square" lIns="0" tIns="12065" rIns="0" bIns="0" rtlCol="0">
            <a:spAutoFit/>
          </a:bodyPr>
          <a:lstStyle/>
          <a:p>
            <a:pPr algn="l"/>
            <a:r>
              <a:rPr lang="en-GB" sz="2000" dirty="0">
                <a:solidFill>
                  <a:schemeClr val="tx1"/>
                </a:solidFill>
                <a:latin typeface="Montserrat" pitchFamily="2" charset="0"/>
              </a:rPr>
              <a:t>Our home since XXXX</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XXXX Capacity</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XXX mins from &lt;major city&gt;, with regular trains from &lt;Station&gt;</a:t>
            </a:r>
          </a:p>
          <a:p>
            <a:pPr algn="l"/>
            <a:r>
              <a:rPr lang="en-GB" sz="2000" dirty="0">
                <a:solidFill>
                  <a:schemeClr val="tx1"/>
                </a:solidFill>
                <a:latin typeface="Montserrat" pitchFamily="2" charset="0"/>
              </a:rPr>
              <a:t> </a:t>
            </a:r>
          </a:p>
          <a:p>
            <a:pPr algn="l"/>
            <a:r>
              <a:rPr lang="en-GB" sz="2000" dirty="0">
                <a:solidFill>
                  <a:schemeClr val="tx1"/>
                </a:solidFill>
                <a:latin typeface="Montserrat" pitchFamily="2" charset="0"/>
              </a:rPr>
              <a:t>An environment for the whole family</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On-site bar and clubhouse </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Exclusive VIP/Hospitality Area</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A new Masterplan for the future, bringing us a new club house and floodlights </a:t>
            </a:r>
          </a:p>
          <a:p>
            <a:pPr algn="l"/>
            <a:endParaRPr lang="en-GB" sz="2000" dirty="0">
              <a:solidFill>
                <a:schemeClr val="tx1"/>
              </a:solidFill>
              <a:latin typeface="Montserrat" pitchFamily="2" charset="0"/>
            </a:endParaRP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OUR HOME –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&lt;GROUND NAME&gt;</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CD6CB6F6-F171-F985-67E7-B315EFA7D9EF}"/>
              </a:ext>
            </a:extLst>
          </p:cNvPr>
          <p:cNvSpPr txBox="1"/>
          <p:nvPr/>
        </p:nvSpPr>
        <p:spPr>
          <a:xfrm>
            <a:off x="11423650" y="10481588"/>
            <a:ext cx="3962400" cy="400110"/>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Include appropriate image</a:t>
            </a:r>
          </a:p>
        </p:txBody>
      </p:sp>
      <p:sp>
        <p:nvSpPr>
          <p:cNvPr id="3" name="TextBox 2">
            <a:extLst>
              <a:ext uri="{FF2B5EF4-FFF2-40B4-BE49-F238E27FC236}">
                <a16:creationId xmlns:a16="http://schemas.microsoft.com/office/drawing/2014/main" id="{003589ED-3EFA-2375-DC57-C4668F67C848}"/>
              </a:ext>
            </a:extLst>
          </p:cNvPr>
          <p:cNvSpPr txBox="1"/>
          <p:nvPr/>
        </p:nvSpPr>
        <p:spPr>
          <a:xfrm>
            <a:off x="404206" y="10543143"/>
            <a:ext cx="9373851" cy="400110"/>
          </a:xfrm>
          <a:prstGeom prst="rect">
            <a:avLst/>
          </a:prstGeom>
          <a:solidFill>
            <a:srgbClr val="00B0F0"/>
          </a:solidFill>
        </p:spPr>
        <p:txBody>
          <a:bodyPr wrap="square">
            <a:spAutoFit/>
          </a:bodyPr>
          <a:lstStyle/>
          <a:p>
            <a:r>
              <a:rPr lang="en-GB" sz="2000">
                <a:solidFill>
                  <a:schemeClr val="bg1"/>
                </a:solidFill>
                <a:latin typeface="Montserrat" pitchFamily="2" charset="77"/>
              </a:rPr>
              <a:t>Complete the following as appropriate. </a:t>
            </a:r>
          </a:p>
        </p:txBody>
      </p:sp>
      <p:pic>
        <p:nvPicPr>
          <p:cNvPr id="4098" name="Picture 2" descr="New £10 million sports venue completes in West London - GRASSHOPPERS RFC">
            <a:extLst>
              <a:ext uri="{FF2B5EF4-FFF2-40B4-BE49-F238E27FC236}">
                <a16:creationId xmlns:a16="http://schemas.microsoft.com/office/drawing/2014/main" id="{27238B69-F892-EB2D-547E-0F2D7007E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98" r="15275"/>
          <a:stretch/>
        </p:blipFill>
        <p:spPr bwMode="auto">
          <a:xfrm>
            <a:off x="10730249" y="-25190"/>
            <a:ext cx="9935228" cy="1130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men in white uniforms&#10;&#10;Description automatically generated with low confidence">
            <a:extLst>
              <a:ext uri="{FF2B5EF4-FFF2-40B4-BE49-F238E27FC236}">
                <a16:creationId xmlns:a16="http://schemas.microsoft.com/office/drawing/2014/main" id="{FF00E60D-ABD7-7183-F683-4000CEEE5A32}"/>
              </a:ext>
            </a:extLst>
          </p:cNvPr>
          <p:cNvPicPr>
            <a:picLocks noChangeAspect="1"/>
          </p:cNvPicPr>
          <p:nvPr/>
        </p:nvPicPr>
        <p:blipFill rotWithShape="1">
          <a:blip r:embed="rId3">
            <a:extLst>
              <a:ext uri="{28A0092B-C50C-407E-A947-70E740481C1C}">
                <a14:useLocalDpi xmlns:a14="http://schemas.microsoft.com/office/drawing/2010/main" val="0"/>
              </a:ext>
            </a:extLst>
          </a:blip>
          <a:srcRect b="14639"/>
          <a:stretch/>
        </p:blipFill>
        <p:spPr>
          <a:xfrm>
            <a:off x="9692" y="20848"/>
            <a:ext cx="20094408" cy="11288502"/>
          </a:xfrm>
          <a:prstGeom prst="rect">
            <a:avLst/>
          </a:prstGeom>
        </p:spPr>
      </p:pic>
      <p:sp>
        <p:nvSpPr>
          <p:cNvPr id="4" name="TextBox 3">
            <a:extLst>
              <a:ext uri="{FF2B5EF4-FFF2-40B4-BE49-F238E27FC236}">
                <a16:creationId xmlns:a16="http://schemas.microsoft.com/office/drawing/2014/main" id="{7839646E-8999-8615-318A-04C8F6F10156}"/>
              </a:ext>
            </a:extLst>
          </p:cNvPr>
          <p:cNvSpPr txBox="1"/>
          <p:nvPr/>
        </p:nvSpPr>
        <p:spPr>
          <a:xfrm>
            <a:off x="661068" y="10076330"/>
            <a:ext cx="5454087" cy="707886"/>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Add examples of press coverage, including league tables and articles </a:t>
            </a:r>
          </a:p>
        </p:txBody>
      </p:sp>
      <p:sp>
        <p:nvSpPr>
          <p:cNvPr id="7" name="TextBox 6">
            <a:extLst>
              <a:ext uri="{FF2B5EF4-FFF2-40B4-BE49-F238E27FC236}">
                <a16:creationId xmlns:a16="http://schemas.microsoft.com/office/drawing/2014/main" id="{BF3204BE-CCE2-CC74-BD29-A3CB20FD6A79}"/>
              </a:ext>
            </a:extLst>
          </p:cNvPr>
          <p:cNvSpPr txBox="1"/>
          <p:nvPr/>
        </p:nvSpPr>
        <p:spPr>
          <a:xfrm>
            <a:off x="527050" y="1371188"/>
            <a:ext cx="10050904" cy="1569660"/>
          </a:xfrm>
          <a:prstGeom prst="rect">
            <a:avLst/>
          </a:prstGeom>
          <a:noFill/>
        </p:spPr>
        <p:txBody>
          <a:bodyPr wrap="square">
            <a:spAutoFit/>
          </a:bodyPr>
          <a:lstStyle/>
          <a:p>
            <a:pPr marL="12700" marR="5080">
              <a:spcBef>
                <a:spcPts val="969"/>
              </a:spcBef>
            </a:pPr>
            <a:r>
              <a:rPr lang="en-GB" sz="4800" spc="-75" dirty="0">
                <a:solidFill>
                  <a:schemeClr val="bg1"/>
                </a:solidFill>
                <a:latin typeface="Montserrat" pitchFamily="2" charset="77"/>
              </a:rPr>
              <a:t>EXAMPLES OF MEDIA &amp; MARKETING COVERAGE</a:t>
            </a:r>
            <a:endParaRPr lang="en-GB" sz="4800" b="1" dirty="0">
              <a:solidFill>
                <a:schemeClr val="bg1"/>
              </a:solidFill>
              <a:latin typeface="Montserrat" pitchFamily="2" charset="77"/>
              <a:cs typeface="Arial"/>
            </a:endParaRPr>
          </a:p>
        </p:txBody>
      </p:sp>
      <p:sp>
        <p:nvSpPr>
          <p:cNvPr id="8" name="TextBox 7">
            <a:extLst>
              <a:ext uri="{FF2B5EF4-FFF2-40B4-BE49-F238E27FC236}">
                <a16:creationId xmlns:a16="http://schemas.microsoft.com/office/drawing/2014/main" id="{9C917C57-DF50-85C5-543A-F921C0321D68}"/>
              </a:ext>
            </a:extLst>
          </p:cNvPr>
          <p:cNvSpPr txBox="1"/>
          <p:nvPr/>
        </p:nvSpPr>
        <p:spPr>
          <a:xfrm>
            <a:off x="527050" y="549275"/>
            <a:ext cx="10050904" cy="369332"/>
          </a:xfrm>
          <a:prstGeom prst="rect">
            <a:avLst/>
          </a:prstGeom>
          <a:noFill/>
        </p:spPr>
        <p:txBody>
          <a:bodyPr wrap="square">
            <a:spAutoFit/>
          </a:bodyPr>
          <a:lstStyle/>
          <a:p>
            <a:pPr marL="12700" algn="l">
              <a:lnSpc>
                <a:spcPct val="100000"/>
              </a:lnSpc>
              <a:spcBef>
                <a:spcPts val="105"/>
              </a:spcBef>
            </a:pPr>
            <a:r>
              <a:rPr lang="en-GB" sz="1800" dirty="0">
                <a:solidFill>
                  <a:schemeClr val="bg1"/>
                </a:solidFill>
                <a:latin typeface="Montserrat" pitchFamily="2" charset="0"/>
                <a:cs typeface="Arial"/>
              </a:rPr>
              <a:t>COMMERCIAL PARTNERSHIPS 23/24</a:t>
            </a:r>
          </a:p>
        </p:txBody>
      </p:sp>
      <p:cxnSp>
        <p:nvCxnSpPr>
          <p:cNvPr id="9" name="Straight Connector 8">
            <a:extLst>
              <a:ext uri="{FF2B5EF4-FFF2-40B4-BE49-F238E27FC236}">
                <a16:creationId xmlns:a16="http://schemas.microsoft.com/office/drawing/2014/main" id="{FAFE51F8-E26B-752A-4576-F677E162004F}"/>
              </a:ext>
            </a:extLst>
          </p:cNvPr>
          <p:cNvCxnSpPr>
            <a:cxnSpLocks/>
          </p:cNvCxnSpPr>
          <p:nvPr/>
        </p:nvCxnSpPr>
        <p:spPr>
          <a:xfrm>
            <a:off x="679450" y="1158875"/>
            <a:ext cx="76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56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a:xfrm>
            <a:off x="672753" y="1468135"/>
            <a:ext cx="11885425" cy="1586212"/>
          </a:xfrm>
        </p:spPr>
        <p:txBody>
          <a:bodyPr/>
          <a:lstStyle/>
          <a:p>
            <a:r>
              <a:rPr lang="en-GB" dirty="0"/>
              <a:t>Sales Decks - General Considerations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672753" y="2797870"/>
            <a:ext cx="8912221" cy="7616621"/>
          </a:xfrm>
        </p:spPr>
        <p:txBody>
          <a:bodyPr/>
          <a:lstStyle/>
          <a:p>
            <a:pPr>
              <a:lnSpc>
                <a:spcPct val="110000"/>
              </a:lnSpc>
            </a:pPr>
            <a:r>
              <a:rPr lang="en-GB" dirty="0">
                <a:solidFill>
                  <a:srgbClr val="000000"/>
                </a:solidFill>
              </a:rPr>
              <a:t>N.B. These recommendations apply to both </a:t>
            </a:r>
            <a:r>
              <a:rPr lang="en-GB" dirty="0" err="1">
                <a:solidFill>
                  <a:srgbClr val="000000"/>
                </a:solidFill>
              </a:rPr>
              <a:t>B2C</a:t>
            </a:r>
            <a:r>
              <a:rPr lang="en-GB" dirty="0">
                <a:solidFill>
                  <a:srgbClr val="000000"/>
                </a:solidFill>
              </a:rPr>
              <a:t> and </a:t>
            </a:r>
            <a:r>
              <a:rPr lang="en-GB" dirty="0" err="1">
                <a:solidFill>
                  <a:srgbClr val="000000"/>
                </a:solidFill>
              </a:rPr>
              <a:t>B2B</a:t>
            </a:r>
            <a:r>
              <a:rPr lang="en-GB" dirty="0">
                <a:solidFill>
                  <a:srgbClr val="000000"/>
                </a:solidFill>
              </a:rPr>
              <a:t> decks. </a:t>
            </a:r>
          </a:p>
          <a:p>
            <a:pPr>
              <a:lnSpc>
                <a:spcPct val="110000"/>
              </a:lnSpc>
            </a:pPr>
            <a:r>
              <a:rPr lang="en-GB" dirty="0">
                <a:solidFill>
                  <a:srgbClr val="000000"/>
                </a:solidFill>
              </a:rPr>
              <a:t>Once you have secured a meeting with a potential sponsor it will be necessary to create an introductory presentation (Sales Deck), which should be more detailed then teaser and provide clear information about your club and the opportunity. </a:t>
            </a:r>
          </a:p>
          <a:p>
            <a:pPr>
              <a:lnSpc>
                <a:spcPct val="110000"/>
              </a:lnSpc>
            </a:pPr>
            <a:r>
              <a:rPr lang="en-GB" dirty="0">
                <a:solidFill>
                  <a:srgbClr val="000000"/>
                </a:solidFill>
              </a:rPr>
              <a:t>Whilst more detailed than a teaser, the first meeting should be used to listen to the potential sponsor as well as tell them more, so don’t pack the presentation with too much information – use the template to get the right balance! </a:t>
            </a:r>
          </a:p>
          <a:p>
            <a:pPr>
              <a:lnSpc>
                <a:spcPct val="110000"/>
              </a:lnSpc>
            </a:pPr>
            <a:r>
              <a:rPr lang="en-GB" dirty="0">
                <a:solidFill>
                  <a:srgbClr val="000000"/>
                </a:solidFill>
              </a:rPr>
              <a:t>The comments in the light-blue in boxes provide further information what to think about in creating a deck. </a:t>
            </a:r>
          </a:p>
          <a:p>
            <a:pPr>
              <a:lnSpc>
                <a:spcPct val="110000"/>
              </a:lnSpc>
            </a:pPr>
            <a:r>
              <a:rPr lang="en-GB" dirty="0">
                <a:solidFill>
                  <a:srgbClr val="000000"/>
                </a:solidFill>
              </a:rPr>
              <a:t>Key Recommendations:</a:t>
            </a:r>
          </a:p>
          <a:p>
            <a:pPr marL="471202" indent="-471202">
              <a:lnSpc>
                <a:spcPct val="110000"/>
              </a:lnSpc>
              <a:buFont typeface="Arial" panose="020B0604020202020204" pitchFamily="34" charset="0"/>
              <a:buChar char="•"/>
            </a:pPr>
            <a:r>
              <a:rPr lang="en-GB" dirty="0">
                <a:solidFill>
                  <a:srgbClr val="800326"/>
                </a:solidFill>
              </a:rPr>
              <a:t>The template has been created for you to pick appropriate slides from a board base and, ideally, a sales deck should not be any longer than 15 slides – so delete the slides that are not appropriate to your club to get the numbers down </a:t>
            </a:r>
            <a:endParaRPr lang="en-GB" dirty="0">
              <a:solidFill>
                <a:srgbClr val="000000"/>
              </a:solidFill>
            </a:endParaRPr>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50" y="2797870"/>
            <a:ext cx="8912221" cy="7481560"/>
          </a:xfrm>
        </p:spPr>
        <p:txBody>
          <a:bodyPr/>
          <a:lstStyle/>
          <a:p>
            <a:pPr marL="471202" indent="-471202">
              <a:lnSpc>
                <a:spcPct val="110000"/>
              </a:lnSpc>
              <a:buFont typeface="Arial" panose="020B0604020202020204" pitchFamily="34" charset="0"/>
              <a:buChar char="•"/>
            </a:pPr>
            <a:r>
              <a:rPr lang="en-GB" dirty="0">
                <a:solidFill>
                  <a:srgbClr val="800326"/>
                </a:solidFill>
              </a:rPr>
              <a:t> As with the teaser the decks should still be visually stimulating, even if there are more slides and more information included, so think carefully about the use of appropriate imagery (see previous slide)</a:t>
            </a:r>
          </a:p>
          <a:p>
            <a:pPr marL="471202" indent="-471202">
              <a:lnSpc>
                <a:spcPct val="110000"/>
              </a:lnSpc>
              <a:buFont typeface="Arial" panose="020B0604020202020204" pitchFamily="34" charset="0"/>
              <a:buChar char="•"/>
            </a:pPr>
            <a:r>
              <a:rPr lang="en-GB" dirty="0">
                <a:solidFill>
                  <a:srgbClr val="800326"/>
                </a:solidFill>
              </a:rPr>
              <a:t>You can use the deck as a guide/agenda for the meeting – you don’t need to ram it full of copy and just read it to the potential sponsor, so…</a:t>
            </a:r>
          </a:p>
          <a:p>
            <a:pPr marL="471202" indent="-471202">
              <a:lnSpc>
                <a:spcPct val="110000"/>
              </a:lnSpc>
              <a:buFont typeface="Arial" panose="020B0604020202020204" pitchFamily="34" charset="0"/>
              <a:buChar char="•"/>
            </a:pPr>
            <a:r>
              <a:rPr lang="en-GB" dirty="0">
                <a:solidFill>
                  <a:srgbClr val="800326"/>
                </a:solidFill>
              </a:rPr>
              <a:t>Practice presenting the deck so you get used to it and ensure that you clearly and concisely get your messages across </a:t>
            </a:r>
          </a:p>
          <a:p>
            <a:pPr marL="471202" indent="-471202">
              <a:lnSpc>
                <a:spcPct val="110000"/>
              </a:lnSpc>
              <a:buFont typeface="Arial" panose="020B0604020202020204" pitchFamily="34" charset="0"/>
              <a:buChar char="•"/>
            </a:pPr>
            <a:r>
              <a:rPr lang="en-GB" dirty="0">
                <a:solidFill>
                  <a:srgbClr val="800326"/>
                </a:solidFill>
              </a:rPr>
              <a:t>Use the Sponsorship Toolkit as a guide to how to make first meetings effective </a:t>
            </a:r>
          </a:p>
          <a:p>
            <a:pPr marL="471202" indent="-471202">
              <a:lnSpc>
                <a:spcPct val="110000"/>
              </a:lnSpc>
              <a:buFont typeface="Arial" panose="020B0604020202020204" pitchFamily="34" charset="0"/>
              <a:buChar char="•"/>
            </a:pPr>
            <a:r>
              <a:rPr lang="en-GB" dirty="0">
                <a:solidFill>
                  <a:srgbClr val="800326"/>
                </a:solidFill>
              </a:rPr>
              <a:t>In the meeting, allow for time to ask the potential sponsor about the objectives, so that you can build a highly relevant package of benefits</a:t>
            </a:r>
          </a:p>
          <a:p>
            <a:pPr marL="471202" indent="-471202">
              <a:lnSpc>
                <a:spcPct val="110000"/>
              </a:lnSpc>
              <a:buFont typeface="Arial" panose="020B0604020202020204" pitchFamily="34" charset="0"/>
              <a:buChar char="•"/>
            </a:pPr>
            <a:r>
              <a:rPr lang="en-GB" dirty="0">
                <a:solidFill>
                  <a:srgbClr val="800326"/>
                </a:solidFill>
              </a:rPr>
              <a:t>At this stage, you don't need to the fee but be prepared to verbally give a ballpark.  The final fee will be based on the final package of benefits, which will be based on the objectives of the sponsor</a:t>
            </a:r>
          </a:p>
          <a:p>
            <a:pPr>
              <a:lnSpc>
                <a:spcPct val="110000"/>
              </a:lnSpc>
            </a:pPr>
            <a:endParaRPr lang="en-GB" dirty="0"/>
          </a:p>
          <a:p>
            <a:pPr marL="471202" indent="-471202">
              <a:lnSpc>
                <a:spcPct val="110000"/>
              </a:lnSpc>
              <a:buFont typeface="Arial" panose="020B0604020202020204" pitchFamily="34" charset="0"/>
              <a:buChar char="•"/>
            </a:pPr>
            <a:endParaRPr lang="en-GB" dirty="0">
              <a:solidFill>
                <a:srgbClr val="800326"/>
              </a:solidFill>
            </a:endParaRPr>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9321AA45-FEB1-4DDA-A5A5-04E90A866366}" type="slidenum">
              <a:rPr kumimoji="0" lang="en-GB" sz="1649" b="1" i="0" u="none" strike="noStrike" kern="0" cap="none" spc="0" normalizeH="0" baseline="0" noProof="0" smtClean="0">
                <a:ln>
                  <a:noFill/>
                </a:ln>
                <a:solidFill>
                  <a:srgbClr val="1D1C21">
                    <a:tint val="75000"/>
                  </a:srgbClr>
                </a:solidFill>
                <a:effectLst/>
                <a:uLnTx/>
                <a:uFillTx/>
                <a:latin typeface="Archer Pro" panose="02000000000000000000" pitchFamily="2" charset="0"/>
              </a:rPr>
              <a:pPr marL="0" marR="0" lvl="0" indent="0" algn="l" defTabSz="914400" eaLnBrk="1" fontAlgn="auto" latinLnBrk="0" hangingPunct="1">
                <a:lnSpc>
                  <a:spcPct val="100000"/>
                </a:lnSpc>
                <a:spcBef>
                  <a:spcPts val="0"/>
                </a:spcBef>
                <a:spcAft>
                  <a:spcPts val="0"/>
                </a:spcAft>
                <a:buClrTx/>
                <a:buSzTx/>
                <a:buFontTx/>
                <a:buNone/>
                <a:tabLst/>
                <a:defRPr/>
              </a:pPr>
              <a:t>2</a:t>
            </a:fld>
            <a:endParaRPr kumimoji="0" lang="en-GB" sz="1649" b="1" i="0" u="none" strike="noStrike" kern="0" cap="none" spc="0" normalizeH="0" baseline="0" noProof="0">
              <a:ln>
                <a:noFill/>
              </a:ln>
              <a:solidFill>
                <a:srgbClr val="1D1C21">
                  <a:tint val="75000"/>
                </a:srgbClr>
              </a:solidFill>
              <a:effectLst/>
              <a:uLnTx/>
              <a:uFillTx/>
              <a:latin typeface="Archer Pro" panose="02000000000000000000" pitchFamily="2" charset="0"/>
            </a:endParaRPr>
          </a:p>
        </p:txBody>
      </p:sp>
    </p:spTree>
    <p:extLst>
      <p:ext uri="{BB962C8B-B14F-4D97-AF65-F5344CB8AC3E}">
        <p14:creationId xmlns:p14="http://schemas.microsoft.com/office/powerpoint/2010/main" val="155910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playing rugby&#10;&#10;Description automatically generated">
            <a:extLst>
              <a:ext uri="{FF2B5EF4-FFF2-40B4-BE49-F238E27FC236}">
                <a16:creationId xmlns:a16="http://schemas.microsoft.com/office/drawing/2014/main" id="{8EE51F09-A905-CFC2-8D1A-C008CB30D853}"/>
              </a:ext>
            </a:extLst>
          </p:cNvPr>
          <p:cNvPicPr>
            <a:picLocks noChangeAspect="1"/>
          </p:cNvPicPr>
          <p:nvPr/>
        </p:nvPicPr>
        <p:blipFill rotWithShape="1">
          <a:blip r:embed="rId2">
            <a:extLst>
              <a:ext uri="{28A0092B-C50C-407E-A947-70E740481C1C}">
                <a14:useLocalDpi xmlns:a14="http://schemas.microsoft.com/office/drawing/2010/main" val="0"/>
              </a:ext>
            </a:extLst>
          </a:blip>
          <a:srcRect b="15642"/>
          <a:stretch/>
        </p:blipFill>
        <p:spPr>
          <a:xfrm>
            <a:off x="0" y="0"/>
            <a:ext cx="20104100" cy="11309350"/>
          </a:xfrm>
          <a:prstGeom prst="rect">
            <a:avLst/>
          </a:prstGeom>
        </p:spPr>
      </p:pic>
      <p:sp>
        <p:nvSpPr>
          <p:cNvPr id="4" name="TextBox 3">
            <a:extLst>
              <a:ext uri="{FF2B5EF4-FFF2-40B4-BE49-F238E27FC236}">
                <a16:creationId xmlns:a16="http://schemas.microsoft.com/office/drawing/2014/main" id="{2D375101-CA2A-711E-390A-EB1989BFF611}"/>
              </a:ext>
            </a:extLst>
          </p:cNvPr>
          <p:cNvSpPr txBox="1"/>
          <p:nvPr/>
        </p:nvSpPr>
        <p:spPr>
          <a:xfrm>
            <a:off x="527050" y="10150475"/>
            <a:ext cx="9373851" cy="523220"/>
          </a:xfrm>
          <a:prstGeom prst="rect">
            <a:avLst/>
          </a:prstGeom>
          <a:solidFill>
            <a:srgbClr val="00B0F0"/>
          </a:solidFill>
        </p:spPr>
        <p:txBody>
          <a:bodyPr wrap="square">
            <a:spAutoFit/>
          </a:bodyPr>
          <a:lstStyle/>
          <a:p>
            <a:r>
              <a:rPr lang="en-GB" sz="2800" dirty="0">
                <a:solidFill>
                  <a:schemeClr val="bg1"/>
                </a:solidFill>
                <a:latin typeface="Archer Light" pitchFamily="2" charset="0"/>
              </a:rPr>
              <a:t>Change the image as appropriate. </a:t>
            </a:r>
          </a:p>
        </p:txBody>
      </p:sp>
      <p:sp>
        <p:nvSpPr>
          <p:cNvPr id="9" name="TextBox 8">
            <a:extLst>
              <a:ext uri="{FF2B5EF4-FFF2-40B4-BE49-F238E27FC236}">
                <a16:creationId xmlns:a16="http://schemas.microsoft.com/office/drawing/2014/main" id="{794A6EAA-865F-7CF7-1ED4-BDDE5642AE21}"/>
              </a:ext>
            </a:extLst>
          </p:cNvPr>
          <p:cNvSpPr txBox="1"/>
          <p:nvPr/>
        </p:nvSpPr>
        <p:spPr>
          <a:xfrm>
            <a:off x="527050" y="1371188"/>
            <a:ext cx="6553200" cy="1569660"/>
          </a:xfrm>
          <a:prstGeom prst="rect">
            <a:avLst/>
          </a:prstGeom>
          <a:noFill/>
        </p:spPr>
        <p:txBody>
          <a:bodyPr wrap="square">
            <a:spAutoFit/>
          </a:bodyPr>
          <a:lstStyle/>
          <a:p>
            <a:pPr marL="12700" marR="5080">
              <a:spcBef>
                <a:spcPts val="969"/>
              </a:spcBef>
            </a:pPr>
            <a:r>
              <a:rPr lang="en-GB" sz="4800" spc="-75" dirty="0">
                <a:solidFill>
                  <a:schemeClr val="bg1"/>
                </a:solidFill>
                <a:latin typeface="Montserrat" pitchFamily="2" charset="77"/>
              </a:rPr>
              <a:t>THE SPONSORSHIP OPPORTUNITY</a:t>
            </a:r>
            <a:endParaRPr lang="en-GB" sz="4800" b="1" dirty="0">
              <a:solidFill>
                <a:schemeClr val="bg1"/>
              </a:solidFill>
              <a:latin typeface="Montserrat" pitchFamily="2" charset="77"/>
              <a:cs typeface="Arial"/>
            </a:endParaRPr>
          </a:p>
        </p:txBody>
      </p:sp>
      <p:sp>
        <p:nvSpPr>
          <p:cNvPr id="10" name="TextBox 9">
            <a:extLst>
              <a:ext uri="{FF2B5EF4-FFF2-40B4-BE49-F238E27FC236}">
                <a16:creationId xmlns:a16="http://schemas.microsoft.com/office/drawing/2014/main" id="{C31B8373-03F5-0ECF-2E16-09EDA79B87A2}"/>
              </a:ext>
            </a:extLst>
          </p:cNvPr>
          <p:cNvSpPr txBox="1"/>
          <p:nvPr/>
        </p:nvSpPr>
        <p:spPr>
          <a:xfrm>
            <a:off x="527050" y="549275"/>
            <a:ext cx="10050904" cy="369332"/>
          </a:xfrm>
          <a:prstGeom prst="rect">
            <a:avLst/>
          </a:prstGeom>
          <a:noFill/>
        </p:spPr>
        <p:txBody>
          <a:bodyPr wrap="square">
            <a:spAutoFit/>
          </a:bodyPr>
          <a:lstStyle/>
          <a:p>
            <a:pPr marL="12700" algn="l">
              <a:lnSpc>
                <a:spcPct val="100000"/>
              </a:lnSpc>
              <a:spcBef>
                <a:spcPts val="105"/>
              </a:spcBef>
            </a:pPr>
            <a:r>
              <a:rPr lang="en-GB" sz="1800" dirty="0">
                <a:solidFill>
                  <a:schemeClr val="bg1"/>
                </a:solidFill>
                <a:latin typeface="Montserrat" pitchFamily="2" charset="0"/>
                <a:cs typeface="Arial"/>
              </a:rPr>
              <a:t>WORKING WITH US</a:t>
            </a:r>
          </a:p>
        </p:txBody>
      </p:sp>
      <p:cxnSp>
        <p:nvCxnSpPr>
          <p:cNvPr id="11" name="Straight Connector 10">
            <a:extLst>
              <a:ext uri="{FF2B5EF4-FFF2-40B4-BE49-F238E27FC236}">
                <a16:creationId xmlns:a16="http://schemas.microsoft.com/office/drawing/2014/main" id="{8D4C370B-C771-5202-ADEF-9B5B10CF6FA6}"/>
              </a:ext>
            </a:extLst>
          </p:cNvPr>
          <p:cNvCxnSpPr>
            <a:cxnSpLocks/>
          </p:cNvCxnSpPr>
          <p:nvPr/>
        </p:nvCxnSpPr>
        <p:spPr>
          <a:xfrm>
            <a:off x="679450" y="1158875"/>
            <a:ext cx="6019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66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FF845E-4A91-244C-A104-9546482E5CED}"/>
              </a:ext>
            </a:extLst>
          </p:cNvPr>
          <p:cNvPicPr>
            <a:picLocks noChangeAspect="1"/>
          </p:cNvPicPr>
          <p:nvPr/>
        </p:nvPicPr>
        <p:blipFill>
          <a:blip r:embed="rId2"/>
          <a:stretch>
            <a:fillRect/>
          </a:stretch>
        </p:blipFill>
        <p:spPr>
          <a:xfrm>
            <a:off x="10585452" y="-6779"/>
            <a:ext cx="9510584" cy="11309060"/>
          </a:xfrm>
          <a:prstGeom prst="rect">
            <a:avLst/>
          </a:prstGeom>
        </p:spPr>
      </p:pic>
      <p:sp>
        <p:nvSpPr>
          <p:cNvPr id="9" name="object 2">
            <a:extLst>
              <a:ext uri="{FF2B5EF4-FFF2-40B4-BE49-F238E27FC236}">
                <a16:creationId xmlns:a16="http://schemas.microsoft.com/office/drawing/2014/main" id="{08156437-FF2D-D937-CBBD-F214C5A47C7A}"/>
              </a:ext>
            </a:extLst>
          </p:cNvPr>
          <p:cNvSpPr txBox="1"/>
          <p:nvPr/>
        </p:nvSpPr>
        <p:spPr>
          <a:xfrm>
            <a:off x="519882" y="2954300"/>
            <a:ext cx="8998768" cy="3397725"/>
          </a:xfrm>
          <a:prstGeom prst="rect">
            <a:avLst/>
          </a:prstGeom>
        </p:spPr>
        <p:txBody>
          <a:bodyPr vert="horz" wrap="square" lIns="0" tIns="12065" rIns="0" bIns="0" rtlCol="0">
            <a:spAutoFit/>
          </a:bodyPr>
          <a:lstStyle/>
          <a:p>
            <a:pPr algn="l"/>
            <a:r>
              <a:rPr lang="en-GB" sz="2000" b="1" dirty="0">
                <a:latin typeface="Montserrat" pitchFamily="2" charset="77"/>
                <a:cs typeface="Century Gothic"/>
              </a:rPr>
              <a:t>We are a club who’s at the heart of your local community</a:t>
            </a:r>
            <a:r>
              <a:rPr lang="en-GB" sz="2000" b="1" spc="70" dirty="0">
                <a:latin typeface="Montserrat" pitchFamily="2" charset="77"/>
                <a:cs typeface="Century Gothic"/>
              </a:rPr>
              <a:t>.</a:t>
            </a:r>
            <a:endParaRPr lang="en-GB" sz="2000" b="1" dirty="0">
              <a:latin typeface="Montserrat" pitchFamily="2" charset="77"/>
              <a:cs typeface="Century Gothic"/>
            </a:endParaRP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 are a club who respect local businesses and want to enhance the region as a centre for commerce. </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 are looking to work with businesses who share the same vision, in terms of being driven by performance and becoming ambassadors for the area. </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 can build a sponsorship that will really deliver against your short, medium and long-term objectives.</a:t>
            </a:r>
          </a:p>
        </p:txBody>
      </p:sp>
      <p:sp>
        <p:nvSpPr>
          <p:cNvPr id="10" name="TextBox 9">
            <a:extLst>
              <a:ext uri="{FF2B5EF4-FFF2-40B4-BE49-F238E27FC236}">
                <a16:creationId xmlns:a16="http://schemas.microsoft.com/office/drawing/2014/main" id="{78777012-ADD6-1374-9BEC-A7C663F88CAB}"/>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dirty="0">
                <a:solidFill>
                  <a:srgbClr val="003300"/>
                </a:solidFill>
                <a:latin typeface="Montserrat" pitchFamily="2" charset="0"/>
                <a:cs typeface="Arial"/>
              </a:rPr>
              <a:t>WHAT WE CAN DO </a:t>
            </a:r>
            <a:br>
              <a:rPr lang="en-GB" sz="4800" b="1" dirty="0">
                <a:solidFill>
                  <a:srgbClr val="003300"/>
                </a:solidFill>
                <a:latin typeface="Montserrat" pitchFamily="2" charset="0"/>
                <a:cs typeface="Arial"/>
              </a:rPr>
            </a:br>
            <a:r>
              <a:rPr lang="en-GB" sz="4800" b="1" dirty="0">
                <a:solidFill>
                  <a:srgbClr val="003300"/>
                </a:solidFill>
                <a:latin typeface="Montserrat" pitchFamily="2" charset="0"/>
                <a:cs typeface="Arial"/>
              </a:rPr>
              <a:t>FOR YOU</a:t>
            </a:r>
          </a:p>
        </p:txBody>
      </p:sp>
      <p:cxnSp>
        <p:nvCxnSpPr>
          <p:cNvPr id="11" name="Straight Connector 10">
            <a:extLst>
              <a:ext uri="{FF2B5EF4-FFF2-40B4-BE49-F238E27FC236}">
                <a16:creationId xmlns:a16="http://schemas.microsoft.com/office/drawing/2014/main" id="{4B2F9EA3-C707-7F55-CDEB-A475B03AF770}"/>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4E408A7-49EC-2715-E21D-496408B80B8F}"/>
              </a:ext>
            </a:extLst>
          </p:cNvPr>
          <p:cNvSpPr txBox="1"/>
          <p:nvPr/>
        </p:nvSpPr>
        <p:spPr>
          <a:xfrm>
            <a:off x="519882" y="10115870"/>
            <a:ext cx="9508398" cy="707886"/>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Consider who you’re meeting and whether they share the same values as you, especially across the community etc. </a:t>
            </a:r>
          </a:p>
        </p:txBody>
      </p:sp>
      <p:sp>
        <p:nvSpPr>
          <p:cNvPr id="13" name="TextBox 12">
            <a:extLst>
              <a:ext uri="{FF2B5EF4-FFF2-40B4-BE49-F238E27FC236}">
                <a16:creationId xmlns:a16="http://schemas.microsoft.com/office/drawing/2014/main" id="{D5ADB5C0-7A7E-6BFE-BF45-04908BA47DD4}"/>
              </a:ext>
            </a:extLst>
          </p:cNvPr>
          <p:cNvSpPr txBox="1"/>
          <p:nvPr/>
        </p:nvSpPr>
        <p:spPr>
          <a:xfrm>
            <a:off x="11095082" y="10115870"/>
            <a:ext cx="3733800" cy="707886"/>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Include appropriate image</a:t>
            </a:r>
          </a:p>
        </p:txBody>
      </p:sp>
    </p:spTree>
    <p:extLst>
      <p:ext uri="{BB962C8B-B14F-4D97-AF65-F5344CB8AC3E}">
        <p14:creationId xmlns:p14="http://schemas.microsoft.com/office/powerpoint/2010/main" val="3243219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725C1ED-C84C-333B-7821-7493A43CE71C}"/>
              </a:ext>
            </a:extLst>
          </p:cNvPr>
          <p:cNvSpPr txBox="1"/>
          <p:nvPr/>
        </p:nvSpPr>
        <p:spPr>
          <a:xfrm>
            <a:off x="5040351" y="1137424"/>
            <a:ext cx="248786" cy="369332"/>
          </a:xfrm>
          <a:prstGeom prst="rect">
            <a:avLst/>
          </a:prstGeom>
          <a:noFill/>
        </p:spPr>
        <p:txBody>
          <a:bodyPr wrap="none" rtlCol="0">
            <a:spAutoFit/>
          </a:bodyPr>
          <a:lstStyle/>
          <a:p>
            <a:r>
              <a:rPr lang="en-US" dirty="0"/>
              <a:t> </a:t>
            </a:r>
          </a:p>
        </p:txBody>
      </p:sp>
      <p:sp>
        <p:nvSpPr>
          <p:cNvPr id="8" name="object 2">
            <a:extLst>
              <a:ext uri="{FF2B5EF4-FFF2-40B4-BE49-F238E27FC236}">
                <a16:creationId xmlns:a16="http://schemas.microsoft.com/office/drawing/2014/main" id="{14FB1F4B-6F4D-71CE-3373-FA187466343D}"/>
              </a:ext>
            </a:extLst>
          </p:cNvPr>
          <p:cNvSpPr/>
          <p:nvPr/>
        </p:nvSpPr>
        <p:spPr>
          <a:xfrm>
            <a:off x="0" y="0"/>
            <a:ext cx="10052050" cy="113231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300"/>
          </a:solidFill>
        </p:spPr>
        <p:txBody>
          <a:bodyPr wrap="square" lIns="0" tIns="0" rIns="0" bIns="0" rtlCol="0"/>
          <a:lstStyle/>
          <a:p>
            <a:endParaRPr lang="en-GB"/>
          </a:p>
        </p:txBody>
      </p:sp>
      <p:sp>
        <p:nvSpPr>
          <p:cNvPr id="9" name="object 5">
            <a:extLst>
              <a:ext uri="{FF2B5EF4-FFF2-40B4-BE49-F238E27FC236}">
                <a16:creationId xmlns:a16="http://schemas.microsoft.com/office/drawing/2014/main" id="{31633EDA-B8D0-34E6-2266-C965937103AF}"/>
              </a:ext>
            </a:extLst>
          </p:cNvPr>
          <p:cNvSpPr txBox="1"/>
          <p:nvPr/>
        </p:nvSpPr>
        <p:spPr>
          <a:xfrm>
            <a:off x="495986" y="5070328"/>
            <a:ext cx="2591435" cy="144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spc="165" dirty="0">
                <a:solidFill>
                  <a:srgbClr val="003300"/>
                </a:solidFill>
                <a:latin typeface="Montserrat" pitchFamily="2" charset="0"/>
                <a:cs typeface="Calibri"/>
              </a:rPr>
              <a:t>INCREASE </a:t>
            </a:r>
          </a:p>
          <a:p>
            <a:pPr marL="28575" algn="ctr">
              <a:lnSpc>
                <a:spcPct val="100000"/>
              </a:lnSpc>
            </a:pPr>
            <a:r>
              <a:rPr lang="en-GB" sz="1800" spc="95" dirty="0">
                <a:solidFill>
                  <a:srgbClr val="003300"/>
                </a:solidFill>
                <a:latin typeface="Montserrat" pitchFamily="2" charset="0"/>
                <a:cs typeface="Calibri"/>
              </a:rPr>
              <a:t>AWARENESS </a:t>
            </a:r>
            <a:endParaRPr lang="en-GB" spc="95" dirty="0">
              <a:solidFill>
                <a:srgbClr val="003300"/>
              </a:solidFill>
              <a:latin typeface="Montserrat" pitchFamily="2" charset="0"/>
              <a:cs typeface="Calibri"/>
            </a:endParaRPr>
          </a:p>
        </p:txBody>
      </p:sp>
      <p:sp>
        <p:nvSpPr>
          <p:cNvPr id="10" name="object 5">
            <a:extLst>
              <a:ext uri="{FF2B5EF4-FFF2-40B4-BE49-F238E27FC236}">
                <a16:creationId xmlns:a16="http://schemas.microsoft.com/office/drawing/2014/main" id="{3E02D70D-5F7D-D392-7DD9-74BE1522AA68}"/>
              </a:ext>
            </a:extLst>
          </p:cNvPr>
          <p:cNvSpPr txBox="1"/>
          <p:nvPr/>
        </p:nvSpPr>
        <p:spPr>
          <a:xfrm>
            <a:off x="3305662" y="5070932"/>
            <a:ext cx="2591435" cy="144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spc="165" dirty="0">
                <a:solidFill>
                  <a:srgbClr val="003300"/>
                </a:solidFill>
                <a:latin typeface="Montserrat" pitchFamily="2" charset="0"/>
                <a:cs typeface="Calibri"/>
              </a:rPr>
              <a:t>SECURE NEW CLIENTS</a:t>
            </a:r>
            <a:endParaRPr lang="en-GB" spc="95" dirty="0">
              <a:solidFill>
                <a:srgbClr val="003300"/>
              </a:solidFill>
              <a:latin typeface="Montserrat" pitchFamily="2" charset="0"/>
              <a:cs typeface="Calibri"/>
            </a:endParaRPr>
          </a:p>
        </p:txBody>
      </p:sp>
      <p:sp>
        <p:nvSpPr>
          <p:cNvPr id="17" name="object 5">
            <a:extLst>
              <a:ext uri="{FF2B5EF4-FFF2-40B4-BE49-F238E27FC236}">
                <a16:creationId xmlns:a16="http://schemas.microsoft.com/office/drawing/2014/main" id="{CC42DD8C-4F55-8B7D-6D6E-7B679779041F}"/>
              </a:ext>
            </a:extLst>
          </p:cNvPr>
          <p:cNvSpPr txBox="1"/>
          <p:nvPr/>
        </p:nvSpPr>
        <p:spPr>
          <a:xfrm>
            <a:off x="6115338" y="50709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dirty="0">
                <a:solidFill>
                  <a:srgbClr val="003300"/>
                </a:solidFill>
                <a:latin typeface="Montserrat" pitchFamily="2" charset="0"/>
                <a:cs typeface="Calibri"/>
              </a:rPr>
              <a:t>ENTERTAIN CURRENT &amp; </a:t>
            </a:r>
            <a:br>
              <a:rPr lang="en-GB" sz="1800" spc="165" dirty="0">
                <a:solidFill>
                  <a:srgbClr val="003300"/>
                </a:solidFill>
                <a:latin typeface="Montserrat" pitchFamily="2" charset="0"/>
                <a:cs typeface="Calibri"/>
              </a:rPr>
            </a:br>
            <a:r>
              <a:rPr lang="en-GB" sz="1800" spc="165" dirty="0">
                <a:solidFill>
                  <a:srgbClr val="003300"/>
                </a:solidFill>
                <a:latin typeface="Montserrat" pitchFamily="2" charset="0"/>
                <a:cs typeface="Calibri"/>
              </a:rPr>
              <a:t>NEW CLIENTS</a:t>
            </a:r>
            <a:endParaRPr lang="en-GB" spc="95" dirty="0">
              <a:solidFill>
                <a:srgbClr val="003300"/>
              </a:solidFill>
              <a:latin typeface="Montserrat" pitchFamily="2" charset="0"/>
              <a:cs typeface="Calibri"/>
            </a:endParaRPr>
          </a:p>
        </p:txBody>
      </p:sp>
      <p:sp>
        <p:nvSpPr>
          <p:cNvPr id="18" name="object 5">
            <a:extLst>
              <a:ext uri="{FF2B5EF4-FFF2-40B4-BE49-F238E27FC236}">
                <a16:creationId xmlns:a16="http://schemas.microsoft.com/office/drawing/2014/main" id="{6E6FE20E-FC76-1FDF-DF66-846DD93BE884}"/>
              </a:ext>
            </a:extLst>
          </p:cNvPr>
          <p:cNvSpPr txBox="1"/>
          <p:nvPr/>
        </p:nvSpPr>
        <p:spPr>
          <a:xfrm>
            <a:off x="495986" y="6758032"/>
            <a:ext cx="2591435" cy="144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spc="165" dirty="0">
                <a:solidFill>
                  <a:srgbClr val="003300"/>
                </a:solidFill>
                <a:latin typeface="Montserrat" pitchFamily="2" charset="0"/>
                <a:cs typeface="Calibri"/>
              </a:rPr>
              <a:t>PROMOTE YOUR PRODUCTS &amp; SERVICES</a:t>
            </a:r>
            <a:endParaRPr lang="en-GB" spc="95" dirty="0">
              <a:solidFill>
                <a:srgbClr val="003300"/>
              </a:solidFill>
              <a:latin typeface="Montserrat" pitchFamily="2" charset="0"/>
              <a:cs typeface="Calibri"/>
            </a:endParaRPr>
          </a:p>
        </p:txBody>
      </p:sp>
      <p:sp>
        <p:nvSpPr>
          <p:cNvPr id="19" name="object 5">
            <a:extLst>
              <a:ext uri="{FF2B5EF4-FFF2-40B4-BE49-F238E27FC236}">
                <a16:creationId xmlns:a16="http://schemas.microsoft.com/office/drawing/2014/main" id="{3061D6D6-20B0-86CA-4DF0-9EA982F9433D}"/>
              </a:ext>
            </a:extLst>
          </p:cNvPr>
          <p:cNvSpPr txBox="1"/>
          <p:nvPr/>
        </p:nvSpPr>
        <p:spPr>
          <a:xfrm>
            <a:off x="3305661" y="67580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dirty="0">
                <a:solidFill>
                  <a:srgbClr val="003300"/>
                </a:solidFill>
                <a:latin typeface="Montserrat" pitchFamily="2" charset="0"/>
                <a:cs typeface="Calibri"/>
              </a:rPr>
              <a:t>SUPPORT JUNIOR GRASSROOTS RUGBY</a:t>
            </a:r>
            <a:endParaRPr lang="en-GB" spc="95" dirty="0">
              <a:solidFill>
                <a:srgbClr val="003300"/>
              </a:solidFill>
              <a:latin typeface="Montserrat" pitchFamily="2" charset="0"/>
              <a:cs typeface="Calibri"/>
            </a:endParaRPr>
          </a:p>
        </p:txBody>
      </p:sp>
      <p:sp>
        <p:nvSpPr>
          <p:cNvPr id="20" name="object 5">
            <a:extLst>
              <a:ext uri="{FF2B5EF4-FFF2-40B4-BE49-F238E27FC236}">
                <a16:creationId xmlns:a16="http://schemas.microsoft.com/office/drawing/2014/main" id="{CFD4FCE9-A527-EF63-892A-9316E885B4B7}"/>
              </a:ext>
            </a:extLst>
          </p:cNvPr>
          <p:cNvSpPr txBox="1"/>
          <p:nvPr/>
        </p:nvSpPr>
        <p:spPr>
          <a:xfrm>
            <a:off x="6115338" y="6758032"/>
            <a:ext cx="2591435" cy="1440000"/>
          </a:xfrm>
          <a:prstGeom prst="rect">
            <a:avLst/>
          </a:prstGeom>
          <a:solidFill>
            <a:schemeClr val="bg1"/>
          </a:solidFill>
          <a:ln w="20941">
            <a:solidFill>
              <a:srgbClr val="FFFFFF"/>
            </a:solidFill>
          </a:ln>
        </p:spPr>
        <p:txBody>
          <a:bodyPr vert="horz" wrap="square" lIns="108000" tIns="0" rIns="108000" bIns="108000" rtlCol="0" anchor="ctr">
            <a:spAutoFit/>
          </a:bodyPr>
          <a:lstStyle/>
          <a:p>
            <a:pPr marL="28575" algn="ctr"/>
            <a:r>
              <a:rPr lang="en-GB" spc="165" dirty="0">
                <a:solidFill>
                  <a:srgbClr val="003300"/>
                </a:solidFill>
                <a:latin typeface="Montserrat" pitchFamily="2" charset="0"/>
                <a:cs typeface="Calibri"/>
              </a:rPr>
              <a:t>SUPPORT YOUR COMMUNIITIES HEALTH AND WELLBEING</a:t>
            </a:r>
            <a:endParaRPr lang="en-GB" spc="95" dirty="0">
              <a:solidFill>
                <a:srgbClr val="003300"/>
              </a:solidFill>
              <a:latin typeface="Montserrat" pitchFamily="2" charset="0"/>
              <a:cs typeface="Calibri"/>
            </a:endParaRPr>
          </a:p>
        </p:txBody>
      </p:sp>
      <p:sp>
        <p:nvSpPr>
          <p:cNvPr id="21" name="TextBox 20">
            <a:extLst>
              <a:ext uri="{FF2B5EF4-FFF2-40B4-BE49-F238E27FC236}">
                <a16:creationId xmlns:a16="http://schemas.microsoft.com/office/drawing/2014/main" id="{A7145ADA-3073-9EE2-A242-9F0B2237526F}"/>
              </a:ext>
            </a:extLst>
          </p:cNvPr>
          <p:cNvSpPr txBox="1"/>
          <p:nvPr/>
        </p:nvSpPr>
        <p:spPr>
          <a:xfrm>
            <a:off x="527050" y="491837"/>
            <a:ext cx="8458200" cy="1569660"/>
          </a:xfrm>
          <a:prstGeom prst="rect">
            <a:avLst/>
          </a:prstGeom>
          <a:noFill/>
        </p:spPr>
        <p:txBody>
          <a:bodyPr wrap="square">
            <a:spAutoFit/>
          </a:bodyPr>
          <a:lstStyle/>
          <a:p>
            <a:pPr marL="12700" marR="5080" algn="l">
              <a:spcBef>
                <a:spcPts val="969"/>
              </a:spcBef>
            </a:pPr>
            <a:r>
              <a:rPr lang="en-GB" sz="4800" b="1" dirty="0">
                <a:solidFill>
                  <a:schemeClr val="bg1"/>
                </a:solidFill>
                <a:latin typeface="Montserrat" pitchFamily="2" charset="0"/>
                <a:cs typeface="Arial"/>
              </a:rPr>
              <a:t>DELIVERING AGAINST  YOUR OBJECTIVES</a:t>
            </a:r>
          </a:p>
        </p:txBody>
      </p:sp>
      <p:cxnSp>
        <p:nvCxnSpPr>
          <p:cNvPr id="22" name="Straight Connector 21">
            <a:extLst>
              <a:ext uri="{FF2B5EF4-FFF2-40B4-BE49-F238E27FC236}">
                <a16:creationId xmlns:a16="http://schemas.microsoft.com/office/drawing/2014/main" id="{04A4D76A-AFF8-FF94-6662-3D21FBBA7A74}"/>
              </a:ext>
            </a:extLst>
          </p:cNvPr>
          <p:cNvCxnSpPr>
            <a:cxnSpLocks/>
          </p:cNvCxnSpPr>
          <p:nvPr/>
        </p:nvCxnSpPr>
        <p:spPr>
          <a:xfrm>
            <a:off x="527050" y="2530475"/>
            <a:ext cx="70104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DCC760B5-18F6-38EF-3B72-DB1CEA58598D}"/>
              </a:ext>
            </a:extLst>
          </p:cNvPr>
          <p:cNvSpPr txBox="1"/>
          <p:nvPr/>
        </p:nvSpPr>
        <p:spPr>
          <a:xfrm>
            <a:off x="529818" y="3183448"/>
            <a:ext cx="8455432" cy="1200329"/>
          </a:xfrm>
          <a:prstGeom prst="rect">
            <a:avLst/>
          </a:prstGeom>
          <a:noFill/>
        </p:spPr>
        <p:txBody>
          <a:bodyPr wrap="square">
            <a:spAutoFit/>
          </a:bodyPr>
          <a:lstStyle/>
          <a:p>
            <a:r>
              <a:rPr lang="en-GB" dirty="0">
                <a:solidFill>
                  <a:schemeClr val="bg1"/>
                </a:solidFill>
                <a:latin typeface="Montserrat" pitchFamily="2" charset="0"/>
              </a:rPr>
              <a:t>Our packages are built with your objectives in mind. Designed to deliver return on investment, return on objectives or both.</a:t>
            </a:r>
          </a:p>
          <a:p>
            <a:endParaRPr lang="en-GB" dirty="0">
              <a:solidFill>
                <a:schemeClr val="bg1"/>
              </a:solidFill>
              <a:latin typeface="Montserrat" pitchFamily="2" charset="0"/>
            </a:endParaRPr>
          </a:p>
          <a:p>
            <a:r>
              <a:rPr lang="en-GB" dirty="0">
                <a:solidFill>
                  <a:schemeClr val="bg1"/>
                </a:solidFill>
                <a:latin typeface="Montserrat" pitchFamily="2" charset="0"/>
              </a:rPr>
              <a:t>Whatever your needs, we can build a solution to address them.</a:t>
            </a:r>
          </a:p>
        </p:txBody>
      </p:sp>
      <p:pic>
        <p:nvPicPr>
          <p:cNvPr id="24" name="Picture 23" descr="A picture containing person, outdoor&#10;&#10;Description automatically generated">
            <a:extLst>
              <a:ext uri="{FF2B5EF4-FFF2-40B4-BE49-F238E27FC236}">
                <a16:creationId xmlns:a16="http://schemas.microsoft.com/office/drawing/2014/main" id="{46B7F93F-B8D9-C0F2-473D-E69C52AAE73B}"/>
              </a:ext>
            </a:extLst>
          </p:cNvPr>
          <p:cNvPicPr>
            <a:picLocks noChangeAspect="1"/>
          </p:cNvPicPr>
          <p:nvPr/>
        </p:nvPicPr>
        <p:blipFill rotWithShape="1">
          <a:blip r:embed="rId2">
            <a:extLst>
              <a:ext uri="{28A0092B-C50C-407E-A947-70E740481C1C}">
                <a14:useLocalDpi xmlns:a14="http://schemas.microsoft.com/office/drawing/2010/main" val="0"/>
              </a:ext>
            </a:extLst>
          </a:blip>
          <a:srcRect l="23038" r="17707"/>
          <a:stretch/>
        </p:blipFill>
        <p:spPr>
          <a:xfrm>
            <a:off x="10052050" y="0"/>
            <a:ext cx="10052050" cy="11309350"/>
          </a:xfrm>
          <a:prstGeom prst="rect">
            <a:avLst/>
          </a:prstGeom>
        </p:spPr>
      </p:pic>
      <p:sp>
        <p:nvSpPr>
          <p:cNvPr id="25" name="TextBox 24">
            <a:extLst>
              <a:ext uri="{FF2B5EF4-FFF2-40B4-BE49-F238E27FC236}">
                <a16:creationId xmlns:a16="http://schemas.microsoft.com/office/drawing/2014/main" id="{84DFD0E0-F3C4-2621-00B6-D5B9173E962B}"/>
              </a:ext>
            </a:extLst>
          </p:cNvPr>
          <p:cNvSpPr txBox="1"/>
          <p:nvPr/>
        </p:nvSpPr>
        <p:spPr>
          <a:xfrm>
            <a:off x="15233650" y="8778875"/>
            <a:ext cx="4317297" cy="2031325"/>
          </a:xfrm>
          <a:prstGeom prst="rect">
            <a:avLst/>
          </a:prstGeom>
          <a:solidFill>
            <a:srgbClr val="00B0F0"/>
          </a:solidFill>
        </p:spPr>
        <p:txBody>
          <a:bodyPr wrap="square" rtlCol="0">
            <a:spAutoFit/>
          </a:bodyPr>
          <a:lstStyle/>
          <a:p>
            <a:r>
              <a:rPr lang="en-GB" b="1" dirty="0">
                <a:solidFill>
                  <a:schemeClr val="bg1"/>
                </a:solidFill>
                <a:latin typeface="Montserrat" pitchFamily="2" charset="77"/>
              </a:rPr>
              <a:t>Subject to your research on your potential sponsor, you can adapt these objectives.  </a:t>
            </a:r>
          </a:p>
          <a:p>
            <a:endParaRPr lang="en-GB" b="1" dirty="0">
              <a:solidFill>
                <a:schemeClr val="bg1"/>
              </a:solidFill>
              <a:latin typeface="Montserrat" pitchFamily="2" charset="77"/>
            </a:endParaRPr>
          </a:p>
          <a:p>
            <a:r>
              <a:rPr lang="en-GB" b="1" dirty="0">
                <a:solidFill>
                  <a:schemeClr val="bg1"/>
                </a:solidFill>
                <a:latin typeface="Montserrat" pitchFamily="2" charset="77"/>
              </a:rPr>
              <a:t>Think about who they are looking to target and what they are looking to achieve.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4CC4DAB0-05DC-0535-A21E-F534B259E01C}"/>
              </a:ext>
            </a:extLst>
          </p:cNvPr>
          <p:cNvSpPr/>
          <p:nvPr/>
        </p:nvSpPr>
        <p:spPr>
          <a:xfrm>
            <a:off x="0" y="0"/>
            <a:ext cx="20104100" cy="113231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300"/>
          </a:solidFill>
        </p:spPr>
        <p:txBody>
          <a:bodyPr wrap="square" lIns="0" tIns="0" rIns="0" bIns="0" rtlCol="0"/>
          <a:lstStyle/>
          <a:p>
            <a:endParaRPr lang="en-GB"/>
          </a:p>
        </p:txBody>
      </p:sp>
      <p:sp>
        <p:nvSpPr>
          <p:cNvPr id="9" name="object 5">
            <a:extLst>
              <a:ext uri="{FF2B5EF4-FFF2-40B4-BE49-F238E27FC236}">
                <a16:creationId xmlns:a16="http://schemas.microsoft.com/office/drawing/2014/main" id="{0CB645E2-E70C-C284-B08A-D1F41D8534A1}"/>
              </a:ext>
            </a:extLst>
          </p:cNvPr>
          <p:cNvSpPr txBox="1"/>
          <p:nvPr/>
        </p:nvSpPr>
        <p:spPr>
          <a:xfrm>
            <a:off x="529741" y="2357646"/>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Official Sponsor </a:t>
            </a:r>
            <a:br>
              <a:rPr lang="en-GB" sz="1800" b="1" spc="165" dirty="0">
                <a:solidFill>
                  <a:srgbClr val="003300"/>
                </a:solidFill>
                <a:latin typeface="Montserrat" pitchFamily="2" charset="0"/>
                <a:cs typeface="Calibri"/>
              </a:rPr>
            </a:br>
            <a:r>
              <a:rPr lang="en-GB" sz="1800" b="1" spc="165" dirty="0">
                <a:solidFill>
                  <a:srgbClr val="003300"/>
                </a:solidFill>
                <a:latin typeface="Montserrat" pitchFamily="2" charset="0"/>
                <a:cs typeface="Calibri"/>
              </a:rPr>
              <a:t>of &lt;CLUB&gt; </a:t>
            </a:r>
            <a:r>
              <a:rPr lang="en-GB" sz="1800" spc="165" dirty="0">
                <a:solidFill>
                  <a:srgbClr val="003300"/>
                </a:solidFill>
                <a:latin typeface="Montserrat" pitchFamily="2" charset="0"/>
                <a:cs typeface="Calibri"/>
              </a:rPr>
              <a:t>Status </a:t>
            </a:r>
          </a:p>
        </p:txBody>
      </p:sp>
      <p:sp>
        <p:nvSpPr>
          <p:cNvPr id="10" name="object 5">
            <a:extLst>
              <a:ext uri="{FF2B5EF4-FFF2-40B4-BE49-F238E27FC236}">
                <a16:creationId xmlns:a16="http://schemas.microsoft.com/office/drawing/2014/main" id="{B806F87D-EDB7-63FD-08E5-6381896FB6ED}"/>
              </a:ext>
            </a:extLst>
          </p:cNvPr>
          <p:cNvSpPr txBox="1"/>
          <p:nvPr/>
        </p:nvSpPr>
        <p:spPr>
          <a:xfrm>
            <a:off x="3339417" y="2357646"/>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dirty="0">
                <a:solidFill>
                  <a:srgbClr val="003300"/>
                </a:solidFill>
                <a:latin typeface="Montserrat" pitchFamily="2" charset="0"/>
                <a:cs typeface="Calibri"/>
              </a:rPr>
              <a:t>Exclusivity </a:t>
            </a:r>
            <a:br>
              <a:rPr lang="en-GB" sz="1800" spc="165" dirty="0">
                <a:solidFill>
                  <a:srgbClr val="003300"/>
                </a:solidFill>
                <a:latin typeface="Montserrat" pitchFamily="2" charset="0"/>
                <a:cs typeface="Calibri"/>
              </a:rPr>
            </a:br>
            <a:r>
              <a:rPr lang="en-GB" sz="1800" spc="165" dirty="0">
                <a:solidFill>
                  <a:srgbClr val="003300"/>
                </a:solidFill>
                <a:latin typeface="Montserrat" pitchFamily="2" charset="0"/>
                <a:cs typeface="Calibri"/>
              </a:rPr>
              <a:t>e.g. Only accountancy firm</a:t>
            </a:r>
          </a:p>
        </p:txBody>
      </p:sp>
      <p:sp>
        <p:nvSpPr>
          <p:cNvPr id="11" name="object 5">
            <a:extLst>
              <a:ext uri="{FF2B5EF4-FFF2-40B4-BE49-F238E27FC236}">
                <a16:creationId xmlns:a16="http://schemas.microsoft.com/office/drawing/2014/main" id="{A9544FED-792D-B65A-F6FA-CD9B6DC80907}"/>
              </a:ext>
            </a:extLst>
          </p:cNvPr>
          <p:cNvSpPr txBox="1"/>
          <p:nvPr/>
        </p:nvSpPr>
        <p:spPr>
          <a:xfrm>
            <a:off x="6149093" y="235764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Branding</a:t>
            </a:r>
            <a:br>
              <a:rPr lang="en-GB" sz="1800" spc="165" dirty="0">
                <a:solidFill>
                  <a:srgbClr val="003300"/>
                </a:solidFill>
                <a:latin typeface="Montserrat" pitchFamily="2" charset="0"/>
                <a:cs typeface="Calibri"/>
              </a:rPr>
            </a:br>
            <a:r>
              <a:rPr lang="en-GB" sz="1800" spc="165" dirty="0">
                <a:solidFill>
                  <a:srgbClr val="003300"/>
                </a:solidFill>
                <a:latin typeface="Montserrat" pitchFamily="2" charset="0"/>
                <a:cs typeface="Calibri"/>
              </a:rPr>
              <a:t>Back of shirt on all club playing shirts </a:t>
            </a:r>
          </a:p>
        </p:txBody>
      </p:sp>
      <p:sp>
        <p:nvSpPr>
          <p:cNvPr id="12" name="object 5">
            <a:extLst>
              <a:ext uri="{FF2B5EF4-FFF2-40B4-BE49-F238E27FC236}">
                <a16:creationId xmlns:a16="http://schemas.microsoft.com/office/drawing/2014/main" id="{F4000F2C-12CD-4614-6AC8-AA8F5C5D3C2E}"/>
              </a:ext>
            </a:extLst>
          </p:cNvPr>
          <p:cNvSpPr txBox="1"/>
          <p:nvPr/>
        </p:nvSpPr>
        <p:spPr>
          <a:xfrm>
            <a:off x="17402200" y="2357646"/>
            <a:ext cx="2057206" cy="594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b="1" spc="165" dirty="0">
                <a:solidFill>
                  <a:srgbClr val="003300"/>
                </a:solidFill>
                <a:latin typeface="Montserrat" pitchFamily="2" charset="0"/>
                <a:cs typeface="Calibri"/>
              </a:rPr>
              <a:t>Branding</a:t>
            </a:r>
            <a:br>
              <a:rPr lang="en-GB" sz="1800" spc="165" dirty="0">
                <a:solidFill>
                  <a:srgbClr val="003300"/>
                </a:solidFill>
                <a:latin typeface="Montserrat" pitchFamily="2" charset="0"/>
                <a:cs typeface="Calibri"/>
              </a:rPr>
            </a:br>
            <a:r>
              <a:rPr lang="en-GB" sz="1800" spc="165" dirty="0">
                <a:solidFill>
                  <a:srgbClr val="003300"/>
                </a:solidFill>
                <a:latin typeface="Montserrat" pitchFamily="2" charset="0"/>
                <a:cs typeface="Calibri"/>
              </a:rPr>
              <a:t>6 x perimeter boards </a:t>
            </a:r>
            <a:br>
              <a:rPr lang="en-GB" sz="1800" spc="165" dirty="0">
                <a:solidFill>
                  <a:srgbClr val="003300"/>
                </a:solidFill>
                <a:latin typeface="Montserrat" pitchFamily="2" charset="0"/>
                <a:cs typeface="Calibri"/>
              </a:rPr>
            </a:br>
            <a:r>
              <a:rPr lang="en-GB" sz="1800" spc="165" dirty="0">
                <a:solidFill>
                  <a:srgbClr val="003300"/>
                </a:solidFill>
                <a:latin typeface="Montserrat" pitchFamily="2" charset="0"/>
                <a:cs typeface="Calibri"/>
              </a:rPr>
              <a:t>(4 near the half way line [both sides] and 2 at each end behind post)</a:t>
            </a:r>
          </a:p>
        </p:txBody>
      </p:sp>
      <p:sp>
        <p:nvSpPr>
          <p:cNvPr id="13" name="object 5">
            <a:extLst>
              <a:ext uri="{FF2B5EF4-FFF2-40B4-BE49-F238E27FC236}">
                <a16:creationId xmlns:a16="http://schemas.microsoft.com/office/drawing/2014/main" id="{798D69EC-B196-FC0A-25D6-40E173F85C50}"/>
              </a:ext>
            </a:extLst>
          </p:cNvPr>
          <p:cNvSpPr txBox="1"/>
          <p:nvPr/>
        </p:nvSpPr>
        <p:spPr>
          <a:xfrm>
            <a:off x="3339416" y="443488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Branding on the sponsors’ board </a:t>
            </a:r>
            <a:r>
              <a:rPr lang="en-GB" sz="1800" spc="165" dirty="0">
                <a:solidFill>
                  <a:srgbClr val="003300"/>
                </a:solidFill>
                <a:latin typeface="Montserrat" pitchFamily="2" charset="0"/>
                <a:cs typeface="Calibri"/>
              </a:rPr>
              <a:t>in the club house </a:t>
            </a:r>
          </a:p>
        </p:txBody>
      </p:sp>
      <p:sp>
        <p:nvSpPr>
          <p:cNvPr id="14" name="TextBox 13">
            <a:extLst>
              <a:ext uri="{FF2B5EF4-FFF2-40B4-BE49-F238E27FC236}">
                <a16:creationId xmlns:a16="http://schemas.microsoft.com/office/drawing/2014/main" id="{9DBEE0AE-8AFB-DA48-BEA1-AB55F399634C}"/>
              </a:ext>
            </a:extLst>
          </p:cNvPr>
          <p:cNvSpPr txBox="1"/>
          <p:nvPr/>
        </p:nvSpPr>
        <p:spPr>
          <a:xfrm>
            <a:off x="527050" y="491837"/>
            <a:ext cx="9829800" cy="830997"/>
          </a:xfrm>
          <a:prstGeom prst="rect">
            <a:avLst/>
          </a:prstGeom>
          <a:noFill/>
        </p:spPr>
        <p:txBody>
          <a:bodyPr wrap="square">
            <a:spAutoFit/>
          </a:bodyPr>
          <a:lstStyle/>
          <a:p>
            <a:pPr marL="12700" marR="5080" algn="l">
              <a:spcBef>
                <a:spcPts val="969"/>
              </a:spcBef>
            </a:pPr>
            <a:r>
              <a:rPr lang="en-GB" sz="4800" b="1" dirty="0">
                <a:solidFill>
                  <a:schemeClr val="bg1"/>
                </a:solidFill>
                <a:latin typeface="Montserrat" pitchFamily="2" charset="0"/>
                <a:cs typeface="Arial"/>
              </a:rPr>
              <a:t>SPONSORSHIP BENEFITS </a:t>
            </a:r>
          </a:p>
        </p:txBody>
      </p:sp>
      <p:cxnSp>
        <p:nvCxnSpPr>
          <p:cNvPr id="15" name="Straight Connector 14">
            <a:extLst>
              <a:ext uri="{FF2B5EF4-FFF2-40B4-BE49-F238E27FC236}">
                <a16:creationId xmlns:a16="http://schemas.microsoft.com/office/drawing/2014/main" id="{62D100CF-D7D1-75C3-5082-7DE37ED0833E}"/>
              </a:ext>
            </a:extLst>
          </p:cNvPr>
          <p:cNvCxnSpPr>
            <a:cxnSpLocks/>
          </p:cNvCxnSpPr>
          <p:nvPr/>
        </p:nvCxnSpPr>
        <p:spPr>
          <a:xfrm>
            <a:off x="527050" y="1692275"/>
            <a:ext cx="1893235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object 5">
            <a:extLst>
              <a:ext uri="{FF2B5EF4-FFF2-40B4-BE49-F238E27FC236}">
                <a16:creationId xmlns:a16="http://schemas.microsoft.com/office/drawing/2014/main" id="{27008BFA-E127-2C41-F2DD-EA55641A9265}"/>
              </a:ext>
            </a:extLst>
          </p:cNvPr>
          <p:cNvSpPr txBox="1"/>
          <p:nvPr/>
        </p:nvSpPr>
        <p:spPr>
          <a:xfrm>
            <a:off x="527050" y="6496615"/>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Branding on the website, </a:t>
            </a:r>
            <a:r>
              <a:rPr lang="en-GB" sz="1800" spc="165" dirty="0">
                <a:solidFill>
                  <a:srgbClr val="003300"/>
                </a:solidFill>
                <a:latin typeface="Montserrat" pitchFamily="2" charset="0"/>
                <a:cs typeface="Calibri"/>
              </a:rPr>
              <a:t>plus 200 word summary of your business</a:t>
            </a:r>
          </a:p>
        </p:txBody>
      </p:sp>
      <p:sp>
        <p:nvSpPr>
          <p:cNvPr id="17" name="object 5">
            <a:extLst>
              <a:ext uri="{FF2B5EF4-FFF2-40B4-BE49-F238E27FC236}">
                <a16:creationId xmlns:a16="http://schemas.microsoft.com/office/drawing/2014/main" id="{CBF522D3-8699-5AD1-D65B-319967D6F802}"/>
              </a:ext>
            </a:extLst>
          </p:cNvPr>
          <p:cNvSpPr txBox="1"/>
          <p:nvPr/>
        </p:nvSpPr>
        <p:spPr>
          <a:xfrm>
            <a:off x="6149092" y="6496615"/>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dirty="0">
                <a:solidFill>
                  <a:srgbClr val="003300"/>
                </a:solidFill>
                <a:latin typeface="Montserrat" pitchFamily="2" charset="0"/>
                <a:cs typeface="Calibri"/>
              </a:rPr>
              <a:t>Branding in all match day team sheets</a:t>
            </a:r>
          </a:p>
        </p:txBody>
      </p:sp>
      <p:sp>
        <p:nvSpPr>
          <p:cNvPr id="18" name="object 5">
            <a:extLst>
              <a:ext uri="{FF2B5EF4-FFF2-40B4-BE49-F238E27FC236}">
                <a16:creationId xmlns:a16="http://schemas.microsoft.com/office/drawing/2014/main" id="{5BAAE4DE-D210-4BDA-FDE8-C85C4229E773}"/>
              </a:ext>
            </a:extLst>
          </p:cNvPr>
          <p:cNvSpPr txBox="1"/>
          <p:nvPr/>
        </p:nvSpPr>
        <p:spPr>
          <a:xfrm>
            <a:off x="6149093" y="443488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Accreditation</a:t>
            </a:r>
            <a:r>
              <a:rPr lang="en-GB" sz="1800" spc="165" dirty="0">
                <a:solidFill>
                  <a:srgbClr val="003300"/>
                </a:solidFill>
                <a:latin typeface="Montserrat" pitchFamily="2" charset="0"/>
                <a:cs typeface="Calibri"/>
              </a:rPr>
              <a:t> in social media </a:t>
            </a:r>
            <a:br>
              <a:rPr lang="en-GB" sz="1800" spc="165" dirty="0">
                <a:solidFill>
                  <a:srgbClr val="003300"/>
                </a:solidFill>
                <a:latin typeface="Montserrat" pitchFamily="2" charset="0"/>
                <a:cs typeface="Calibri"/>
              </a:rPr>
            </a:br>
            <a:r>
              <a:rPr lang="en-GB" sz="1800" spc="165" dirty="0">
                <a:solidFill>
                  <a:srgbClr val="003300"/>
                </a:solidFill>
                <a:latin typeface="Montserrat" pitchFamily="2" charset="0"/>
                <a:cs typeface="Calibri"/>
              </a:rPr>
              <a:t> 1 guaranteed post each month </a:t>
            </a:r>
          </a:p>
        </p:txBody>
      </p:sp>
      <p:sp>
        <p:nvSpPr>
          <p:cNvPr id="19" name="object 5">
            <a:extLst>
              <a:ext uri="{FF2B5EF4-FFF2-40B4-BE49-F238E27FC236}">
                <a16:creationId xmlns:a16="http://schemas.microsoft.com/office/drawing/2014/main" id="{DE332E68-3E45-8BB8-E46C-C22DCD34EC2B}"/>
              </a:ext>
            </a:extLst>
          </p:cNvPr>
          <p:cNvSpPr txBox="1"/>
          <p:nvPr/>
        </p:nvSpPr>
        <p:spPr>
          <a:xfrm>
            <a:off x="527050" y="4434886"/>
            <a:ext cx="2591435" cy="180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b="1" spc="165" dirty="0">
                <a:solidFill>
                  <a:srgbClr val="003300"/>
                </a:solidFill>
                <a:latin typeface="Montserrat" pitchFamily="2" charset="0"/>
                <a:cs typeface="Calibri"/>
              </a:rPr>
              <a:t>Inclusion in our newsletter, </a:t>
            </a:r>
            <a:r>
              <a:rPr lang="en-GB" sz="1800" spc="165" dirty="0">
                <a:solidFill>
                  <a:srgbClr val="003300"/>
                </a:solidFill>
                <a:latin typeface="Montserrat" pitchFamily="2" charset="0"/>
                <a:cs typeface="Calibri"/>
              </a:rPr>
              <a:t>sent to all players and members (including mini’s parents) </a:t>
            </a:r>
          </a:p>
        </p:txBody>
      </p:sp>
      <p:sp>
        <p:nvSpPr>
          <p:cNvPr id="20" name="object 5">
            <a:extLst>
              <a:ext uri="{FF2B5EF4-FFF2-40B4-BE49-F238E27FC236}">
                <a16:creationId xmlns:a16="http://schemas.microsoft.com/office/drawing/2014/main" id="{405258D6-E451-5E1F-AAFB-6A398F71AD90}"/>
              </a:ext>
            </a:extLst>
          </p:cNvPr>
          <p:cNvSpPr txBox="1"/>
          <p:nvPr/>
        </p:nvSpPr>
        <p:spPr>
          <a:xfrm>
            <a:off x="3339416" y="6496615"/>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The right to undertake sales promotions </a:t>
            </a:r>
            <a:r>
              <a:rPr lang="en-GB" sz="1800" spc="165" dirty="0">
                <a:solidFill>
                  <a:srgbClr val="003300"/>
                </a:solidFill>
                <a:latin typeface="Montserrat" pitchFamily="2" charset="0"/>
                <a:cs typeface="Calibri"/>
              </a:rPr>
              <a:t>i.e. discounts for club members</a:t>
            </a:r>
          </a:p>
        </p:txBody>
      </p:sp>
      <p:sp>
        <p:nvSpPr>
          <p:cNvPr id="21" name="object 5">
            <a:extLst>
              <a:ext uri="{FF2B5EF4-FFF2-40B4-BE49-F238E27FC236}">
                <a16:creationId xmlns:a16="http://schemas.microsoft.com/office/drawing/2014/main" id="{CCA7FE65-FA0C-F7CE-B4F2-0D09BB820D58}"/>
              </a:ext>
            </a:extLst>
          </p:cNvPr>
          <p:cNvSpPr txBox="1"/>
          <p:nvPr/>
        </p:nvSpPr>
        <p:spPr>
          <a:xfrm>
            <a:off x="8941257" y="2357646"/>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6 tickets </a:t>
            </a:r>
            <a:br>
              <a:rPr lang="en-GB" sz="1800" b="1" spc="165" dirty="0">
                <a:solidFill>
                  <a:srgbClr val="003300"/>
                </a:solidFill>
                <a:latin typeface="Montserrat" pitchFamily="2" charset="0"/>
                <a:cs typeface="Calibri"/>
              </a:rPr>
            </a:br>
            <a:r>
              <a:rPr lang="en-GB" sz="1800" b="1" spc="165" dirty="0">
                <a:solidFill>
                  <a:srgbClr val="003300"/>
                </a:solidFill>
                <a:latin typeface="Montserrat" pitchFamily="2" charset="0"/>
                <a:cs typeface="Calibri"/>
              </a:rPr>
              <a:t>to every game, </a:t>
            </a:r>
            <a:r>
              <a:rPr lang="en-GB" sz="1800" spc="165" dirty="0">
                <a:solidFill>
                  <a:srgbClr val="003300"/>
                </a:solidFill>
                <a:latin typeface="Montserrat" pitchFamily="2" charset="0"/>
                <a:cs typeface="Calibri"/>
              </a:rPr>
              <a:t>plus a free pint</a:t>
            </a:r>
          </a:p>
        </p:txBody>
      </p:sp>
      <p:sp>
        <p:nvSpPr>
          <p:cNvPr id="22" name="object 5">
            <a:extLst>
              <a:ext uri="{FF2B5EF4-FFF2-40B4-BE49-F238E27FC236}">
                <a16:creationId xmlns:a16="http://schemas.microsoft.com/office/drawing/2014/main" id="{895BAAE4-B615-90EE-A3D4-ECE214529A99}"/>
              </a:ext>
            </a:extLst>
          </p:cNvPr>
          <p:cNvSpPr txBox="1"/>
          <p:nvPr/>
        </p:nvSpPr>
        <p:spPr>
          <a:xfrm>
            <a:off x="11738655" y="2357646"/>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dirty="0">
                <a:solidFill>
                  <a:srgbClr val="003300"/>
                </a:solidFill>
                <a:latin typeface="Montserrat" pitchFamily="2" charset="0"/>
                <a:cs typeface="Calibri"/>
              </a:rPr>
              <a:t>Invitations to </a:t>
            </a:r>
            <a:br>
              <a:rPr lang="en-GB" sz="1800" b="1" spc="165" dirty="0">
                <a:solidFill>
                  <a:srgbClr val="003300"/>
                </a:solidFill>
                <a:latin typeface="Montserrat" pitchFamily="2" charset="0"/>
                <a:cs typeface="Calibri"/>
              </a:rPr>
            </a:br>
            <a:r>
              <a:rPr lang="en-GB" sz="1800" b="1" spc="165" dirty="0">
                <a:solidFill>
                  <a:srgbClr val="003300"/>
                </a:solidFill>
                <a:latin typeface="Montserrat" pitchFamily="2" charset="0"/>
                <a:cs typeface="Calibri"/>
              </a:rPr>
              <a:t>pre-match lunches </a:t>
            </a:r>
            <a:r>
              <a:rPr lang="en-GB" sz="1800" spc="165" dirty="0">
                <a:solidFill>
                  <a:srgbClr val="003300"/>
                </a:solidFill>
                <a:latin typeface="Montserrat" pitchFamily="2" charset="0"/>
                <a:cs typeface="Calibri"/>
              </a:rPr>
              <a:t>on 4 occasions (with 3 guests)</a:t>
            </a:r>
          </a:p>
        </p:txBody>
      </p:sp>
      <p:sp>
        <p:nvSpPr>
          <p:cNvPr id="23" name="object 5">
            <a:extLst>
              <a:ext uri="{FF2B5EF4-FFF2-40B4-BE49-F238E27FC236}">
                <a16:creationId xmlns:a16="http://schemas.microsoft.com/office/drawing/2014/main" id="{2E3ED12B-68BD-388F-E71D-49E5BDC246D8}"/>
              </a:ext>
            </a:extLst>
          </p:cNvPr>
          <p:cNvSpPr txBox="1"/>
          <p:nvPr/>
        </p:nvSpPr>
        <p:spPr>
          <a:xfrm>
            <a:off x="14548331" y="235764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A table at the End of Season Dinner </a:t>
            </a:r>
          </a:p>
        </p:txBody>
      </p:sp>
      <p:sp>
        <p:nvSpPr>
          <p:cNvPr id="24" name="object 5">
            <a:extLst>
              <a:ext uri="{FF2B5EF4-FFF2-40B4-BE49-F238E27FC236}">
                <a16:creationId xmlns:a16="http://schemas.microsoft.com/office/drawing/2014/main" id="{9E4A99A1-00B2-77D7-4E55-D066DCAC2047}"/>
              </a:ext>
            </a:extLst>
          </p:cNvPr>
          <p:cNvSpPr txBox="1"/>
          <p:nvPr/>
        </p:nvSpPr>
        <p:spPr>
          <a:xfrm>
            <a:off x="11753623" y="4411022"/>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dirty="0">
                <a:solidFill>
                  <a:srgbClr val="003300"/>
                </a:solidFill>
                <a:latin typeface="Montserrat" pitchFamily="2" charset="0"/>
                <a:cs typeface="Calibri"/>
              </a:rPr>
              <a:t>Sponsor and have access to our </a:t>
            </a:r>
            <a:r>
              <a:rPr lang="en-GB" sz="1800" b="1" spc="165" dirty="0">
                <a:solidFill>
                  <a:srgbClr val="003300"/>
                </a:solidFill>
                <a:latin typeface="Montserrat" pitchFamily="2" charset="0"/>
                <a:cs typeface="Calibri"/>
              </a:rPr>
              <a:t>Business Club </a:t>
            </a:r>
          </a:p>
        </p:txBody>
      </p:sp>
      <p:sp>
        <p:nvSpPr>
          <p:cNvPr id="25" name="object 5">
            <a:extLst>
              <a:ext uri="{FF2B5EF4-FFF2-40B4-BE49-F238E27FC236}">
                <a16:creationId xmlns:a16="http://schemas.microsoft.com/office/drawing/2014/main" id="{BABA6CD7-F422-4874-23D2-E775E72B6A28}"/>
              </a:ext>
            </a:extLst>
          </p:cNvPr>
          <p:cNvSpPr txBox="1"/>
          <p:nvPr/>
        </p:nvSpPr>
        <p:spPr>
          <a:xfrm>
            <a:off x="8941257" y="6496615"/>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The opportunity to host drinks networking events </a:t>
            </a:r>
            <a:r>
              <a:rPr lang="en-GB" sz="1800" spc="165" dirty="0">
                <a:solidFill>
                  <a:srgbClr val="003300"/>
                </a:solidFill>
                <a:latin typeface="Montserrat" pitchFamily="2" charset="0"/>
                <a:cs typeface="Calibri"/>
              </a:rPr>
              <a:t>for your own guests at the club</a:t>
            </a:r>
          </a:p>
        </p:txBody>
      </p:sp>
      <p:sp>
        <p:nvSpPr>
          <p:cNvPr id="26" name="object 5">
            <a:extLst>
              <a:ext uri="{FF2B5EF4-FFF2-40B4-BE49-F238E27FC236}">
                <a16:creationId xmlns:a16="http://schemas.microsoft.com/office/drawing/2014/main" id="{B90F89A6-9EDA-2022-CC91-9A9215E6151F}"/>
              </a:ext>
            </a:extLst>
          </p:cNvPr>
          <p:cNvSpPr txBox="1"/>
          <p:nvPr/>
        </p:nvSpPr>
        <p:spPr>
          <a:xfrm>
            <a:off x="14563299" y="6496615"/>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dirty="0">
                <a:solidFill>
                  <a:srgbClr val="003300"/>
                </a:solidFill>
                <a:latin typeface="Montserrat" pitchFamily="2" charset="0"/>
                <a:cs typeface="Calibri"/>
              </a:rPr>
              <a:t>Attend sponsor events, </a:t>
            </a:r>
            <a:r>
              <a:rPr lang="en-GB" sz="1800" spc="165" dirty="0">
                <a:solidFill>
                  <a:srgbClr val="003300"/>
                </a:solidFill>
                <a:latin typeface="Montserrat" pitchFamily="2" charset="0"/>
                <a:cs typeface="Calibri"/>
              </a:rPr>
              <a:t>including the Annual Golf Day (up to 4 people)</a:t>
            </a:r>
          </a:p>
        </p:txBody>
      </p:sp>
      <p:sp>
        <p:nvSpPr>
          <p:cNvPr id="27" name="object 5">
            <a:extLst>
              <a:ext uri="{FF2B5EF4-FFF2-40B4-BE49-F238E27FC236}">
                <a16:creationId xmlns:a16="http://schemas.microsoft.com/office/drawing/2014/main" id="{F8F0BEAE-E99B-FAC4-E1DB-14BEC4B26BF5}"/>
              </a:ext>
            </a:extLst>
          </p:cNvPr>
          <p:cNvSpPr txBox="1"/>
          <p:nvPr/>
        </p:nvSpPr>
        <p:spPr>
          <a:xfrm>
            <a:off x="14563300" y="4411022"/>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Use of the club house </a:t>
            </a:r>
            <a:r>
              <a:rPr lang="en-GB" sz="1800" spc="165" dirty="0">
                <a:solidFill>
                  <a:srgbClr val="003300"/>
                </a:solidFill>
                <a:latin typeface="Montserrat" pitchFamily="2" charset="0"/>
                <a:cs typeface="Calibri"/>
              </a:rPr>
              <a:t>for meetings/events on 2 occasions per season </a:t>
            </a:r>
          </a:p>
        </p:txBody>
      </p:sp>
      <p:sp>
        <p:nvSpPr>
          <p:cNvPr id="28" name="object 5">
            <a:extLst>
              <a:ext uri="{FF2B5EF4-FFF2-40B4-BE49-F238E27FC236}">
                <a16:creationId xmlns:a16="http://schemas.microsoft.com/office/drawing/2014/main" id="{E3CE790F-EE59-3E4F-66AA-FD6EAB42AA07}"/>
              </a:ext>
            </a:extLst>
          </p:cNvPr>
          <p:cNvSpPr txBox="1"/>
          <p:nvPr/>
        </p:nvSpPr>
        <p:spPr>
          <a:xfrm>
            <a:off x="8941257" y="4411022"/>
            <a:ext cx="2591435" cy="180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b="1" spc="165" dirty="0">
                <a:solidFill>
                  <a:srgbClr val="003300"/>
                </a:solidFill>
                <a:latin typeface="Montserrat" pitchFamily="2" charset="0"/>
                <a:cs typeface="Calibri"/>
              </a:rPr>
              <a:t>An exhibition stand </a:t>
            </a:r>
            <a:r>
              <a:rPr lang="en-GB" sz="1800" spc="165" dirty="0">
                <a:solidFill>
                  <a:srgbClr val="003300"/>
                </a:solidFill>
                <a:latin typeface="Montserrat" pitchFamily="2" charset="0"/>
                <a:cs typeface="Calibri"/>
              </a:rPr>
              <a:t>at every home game</a:t>
            </a:r>
          </a:p>
        </p:txBody>
      </p:sp>
      <p:sp>
        <p:nvSpPr>
          <p:cNvPr id="29" name="object 5">
            <a:extLst>
              <a:ext uri="{FF2B5EF4-FFF2-40B4-BE49-F238E27FC236}">
                <a16:creationId xmlns:a16="http://schemas.microsoft.com/office/drawing/2014/main" id="{24921389-BBEA-7C9A-02E8-0152C1F39C8B}"/>
              </a:ext>
            </a:extLst>
          </p:cNvPr>
          <p:cNvSpPr txBox="1"/>
          <p:nvPr/>
        </p:nvSpPr>
        <p:spPr>
          <a:xfrm>
            <a:off x="11753623" y="6496615"/>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dirty="0">
                <a:solidFill>
                  <a:srgbClr val="003300"/>
                </a:solidFill>
                <a:latin typeface="Montserrat" pitchFamily="2" charset="0"/>
                <a:cs typeface="Calibri"/>
              </a:rPr>
              <a:t>Access to players and coaches </a:t>
            </a:r>
            <a:r>
              <a:rPr lang="en-GB" sz="1800" spc="165" dirty="0">
                <a:solidFill>
                  <a:srgbClr val="003300"/>
                </a:solidFill>
                <a:latin typeface="Montserrat" pitchFamily="2" charset="0"/>
                <a:cs typeface="Calibri"/>
              </a:rPr>
              <a:t>for your own B2B events</a:t>
            </a:r>
          </a:p>
        </p:txBody>
      </p:sp>
      <p:sp>
        <p:nvSpPr>
          <p:cNvPr id="3" name="TextBox 1">
            <a:extLst>
              <a:ext uri="{FF2B5EF4-FFF2-40B4-BE49-F238E27FC236}">
                <a16:creationId xmlns:a16="http://schemas.microsoft.com/office/drawing/2014/main" id="{35C24FE9-EDC5-1039-BB43-DA5F741DC30D}"/>
              </a:ext>
            </a:extLst>
          </p:cNvPr>
          <p:cNvSpPr txBox="1"/>
          <p:nvPr/>
        </p:nvSpPr>
        <p:spPr>
          <a:xfrm>
            <a:off x="527050" y="8801653"/>
            <a:ext cx="14699698" cy="2062103"/>
          </a:xfrm>
          <a:prstGeom prst="rect">
            <a:avLst/>
          </a:prstGeom>
          <a:solidFill>
            <a:srgbClr val="00B0F0"/>
          </a:solidFill>
        </p:spPr>
        <p:txBody>
          <a:bodyPr wrap="square" lIns="91440" tIns="45720" rIns="91440" bIns="45720" rtlCol="0" anchor="t">
            <a:spAutoFit/>
          </a:bodyPr>
          <a:lstStyle>
            <a:defPPr>
              <a:defRPr kern="0"/>
            </a:defPPr>
          </a:lstStyle>
          <a:p>
            <a:r>
              <a:rPr lang="en-GB" sz="1600" b="1" dirty="0">
                <a:solidFill>
                  <a:schemeClr val="bg1"/>
                </a:solidFill>
                <a:latin typeface="Montserrat"/>
              </a:rPr>
              <a:t>Adjust benefits based on the base package you’ve developed, but add appropriate extras to suit the objectives of the business you’re meeting.</a:t>
            </a:r>
          </a:p>
          <a:p>
            <a:endParaRPr lang="en-GB" sz="1600" b="1">
              <a:solidFill>
                <a:schemeClr val="bg1"/>
              </a:solidFill>
              <a:latin typeface="Montserrat" pitchFamily="2" charset="77"/>
            </a:endParaRPr>
          </a:p>
          <a:p>
            <a:r>
              <a:rPr lang="en-GB" sz="1600" b="1" dirty="0">
                <a:solidFill>
                  <a:schemeClr val="bg1"/>
                </a:solidFill>
                <a:latin typeface="Montserrat"/>
              </a:rPr>
              <a:t>N.B. These benefits are examples</a:t>
            </a:r>
          </a:p>
          <a:p>
            <a:endParaRPr lang="en-GB" sz="1600" b="1">
              <a:solidFill>
                <a:schemeClr val="bg1"/>
              </a:solidFill>
              <a:latin typeface="Montserrat" pitchFamily="2" charset="77"/>
            </a:endParaRPr>
          </a:p>
          <a:p>
            <a:r>
              <a:rPr lang="en-GB" sz="1600" b="1" dirty="0">
                <a:solidFill>
                  <a:schemeClr val="bg1"/>
                </a:solidFill>
                <a:latin typeface="Montserrat"/>
              </a:rPr>
              <a:t>AT THIS EARLY STAGE THERE IS NO NEED TO INCLUDE A PRICE AS IT WILL BE BASED ON THE FINAL PACKAGE OF BENEFITS….BUT BE PREPARED TO VERBALLY GIVE A BALLPARK , GIVING CONSIDERATION TO THE COST ELEMENT OF DELIVERING BENEFITS.  OBVIOUSLY CONSIDER THE COST ELEMENT TO MAKE SURE THAT YOU'RE NOT MAKING A LOSS ON PROVIDING ANY BENEFITS. </a:t>
            </a:r>
            <a:endParaRPr lang="en-GB" sz="1600" b="1" dirty="0">
              <a:solidFill>
                <a:schemeClr val="bg1"/>
              </a:solidFill>
              <a:latin typeface="Montserrat" pitchFamily="2" charset="77"/>
            </a:endParaRPr>
          </a:p>
        </p:txBody>
      </p:sp>
    </p:spTree>
    <p:extLst>
      <p:ext uri="{BB962C8B-B14F-4D97-AF65-F5344CB8AC3E}">
        <p14:creationId xmlns:p14="http://schemas.microsoft.com/office/powerpoint/2010/main" val="3916332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chdale RUFC Business Club | Business Networking">
            <a:extLst>
              <a:ext uri="{FF2B5EF4-FFF2-40B4-BE49-F238E27FC236}">
                <a16:creationId xmlns:a16="http://schemas.microsoft.com/office/drawing/2014/main" id="{B01F9808-3DBE-9B11-1812-B8BECFC2D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20085050" cy="117534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5465AE-B9B7-D1BF-B023-41E00FCF7355}"/>
              </a:ext>
            </a:extLst>
          </p:cNvPr>
          <p:cNvSpPr txBox="1"/>
          <p:nvPr/>
        </p:nvSpPr>
        <p:spPr>
          <a:xfrm>
            <a:off x="554280" y="473075"/>
            <a:ext cx="9373851" cy="400110"/>
          </a:xfrm>
          <a:prstGeom prst="rect">
            <a:avLst/>
          </a:prstGeom>
          <a:solidFill>
            <a:srgbClr val="00B0F0"/>
          </a:solidFill>
        </p:spPr>
        <p:txBody>
          <a:bodyPr wrap="square">
            <a:spAutoFit/>
          </a:bodyPr>
          <a:lstStyle/>
          <a:p>
            <a:r>
              <a:rPr lang="en-GB" sz="2000" dirty="0">
                <a:solidFill>
                  <a:schemeClr val="bg1"/>
                </a:solidFill>
                <a:latin typeface="Montserrat" pitchFamily="2" charset="77"/>
              </a:rPr>
              <a:t>Change the image as appropriate. </a:t>
            </a:r>
          </a:p>
        </p:txBody>
      </p:sp>
      <p:sp>
        <p:nvSpPr>
          <p:cNvPr id="8" name="TextBox 7">
            <a:extLst>
              <a:ext uri="{FF2B5EF4-FFF2-40B4-BE49-F238E27FC236}">
                <a16:creationId xmlns:a16="http://schemas.microsoft.com/office/drawing/2014/main" id="{ED1501BD-456B-0D62-3374-120EC14EBA2A}"/>
              </a:ext>
            </a:extLst>
          </p:cNvPr>
          <p:cNvSpPr txBox="1"/>
          <p:nvPr/>
        </p:nvSpPr>
        <p:spPr>
          <a:xfrm>
            <a:off x="546638" y="9740067"/>
            <a:ext cx="17354012" cy="1569660"/>
          </a:xfrm>
          <a:prstGeom prst="rect">
            <a:avLst/>
          </a:prstGeom>
          <a:noFill/>
        </p:spPr>
        <p:txBody>
          <a:bodyPr wrap="square">
            <a:spAutoFit/>
          </a:bodyPr>
          <a:lstStyle/>
          <a:p>
            <a:pPr marL="12700" marR="5080" algn="l">
              <a:spcBef>
                <a:spcPts val="969"/>
              </a:spcBef>
            </a:pPr>
            <a:r>
              <a:rPr lang="en-GB" sz="4800" b="1" dirty="0">
                <a:solidFill>
                  <a:schemeClr val="bg1"/>
                </a:solidFill>
                <a:latin typeface="Montserrat" pitchFamily="2" charset="0"/>
                <a:cs typeface="Arial"/>
              </a:rPr>
              <a:t>JOIN OUR CLUB TO BUILD CONTACTS, NETWORK AND ENHANCE YOUR BUSINESS CREDENTIALS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2012DB-8632-8BB6-DC13-9B6C1B28CA1B}"/>
              </a:ext>
            </a:extLst>
          </p:cNvPr>
          <p:cNvPicPr>
            <a:picLocks noChangeAspect="1"/>
          </p:cNvPicPr>
          <p:nvPr/>
        </p:nvPicPr>
        <p:blipFill rotWithShape="1">
          <a:blip r:embed="rId2">
            <a:extLst>
              <a:ext uri="{28A0092B-C50C-407E-A947-70E740481C1C}">
                <a14:useLocalDpi xmlns:a14="http://schemas.microsoft.com/office/drawing/2010/main" val="0"/>
              </a:ext>
            </a:extLst>
          </a:blip>
          <a:srcRect t="5813" b="-58"/>
          <a:stretch/>
        </p:blipFill>
        <p:spPr>
          <a:xfrm>
            <a:off x="10585451" y="-6779"/>
            <a:ext cx="9504231" cy="11316130"/>
          </a:xfrm>
          <a:prstGeom prst="rect">
            <a:avLst/>
          </a:prstGeom>
        </p:spPr>
      </p:pic>
      <p:sp>
        <p:nvSpPr>
          <p:cNvPr id="2" name="object 2"/>
          <p:cNvSpPr/>
          <p:nvPr/>
        </p:nvSpPr>
        <p:spPr>
          <a:xfrm>
            <a:off x="0" y="0"/>
            <a:ext cx="3175" cy="11308715"/>
          </a:xfrm>
          <a:custGeom>
            <a:avLst/>
            <a:gdLst/>
            <a:ahLst/>
            <a:cxnLst/>
            <a:rect l="l" t="t" r="r" b="b"/>
            <a:pathLst>
              <a:path w="3175" h="11308715">
                <a:moveTo>
                  <a:pt x="0" y="11308556"/>
                </a:moveTo>
                <a:lnTo>
                  <a:pt x="2833" y="11308556"/>
                </a:lnTo>
                <a:lnTo>
                  <a:pt x="2833" y="0"/>
                </a:lnTo>
                <a:lnTo>
                  <a:pt x="0" y="0"/>
                </a:lnTo>
                <a:lnTo>
                  <a:pt x="0" y="11308556"/>
                </a:lnTo>
                <a:close/>
              </a:path>
            </a:pathLst>
          </a:custGeom>
          <a:solidFill>
            <a:srgbClr val="000000"/>
          </a:solidFill>
        </p:spPr>
        <p:txBody>
          <a:bodyPr wrap="square" lIns="0" tIns="0" rIns="0" bIns="0" rtlCol="0"/>
          <a:lstStyle/>
          <a:p>
            <a:endParaRPr/>
          </a:p>
        </p:txBody>
      </p:sp>
      <p:sp>
        <p:nvSpPr>
          <p:cNvPr id="9" name="object 2">
            <a:extLst>
              <a:ext uri="{FF2B5EF4-FFF2-40B4-BE49-F238E27FC236}">
                <a16:creationId xmlns:a16="http://schemas.microsoft.com/office/drawing/2014/main" id="{4B966E6A-FEB2-8A9C-6FA2-AA8DC5C38DF6}"/>
              </a:ext>
            </a:extLst>
          </p:cNvPr>
          <p:cNvSpPr txBox="1"/>
          <p:nvPr/>
        </p:nvSpPr>
        <p:spPr>
          <a:xfrm>
            <a:off x="519882" y="2116100"/>
            <a:ext cx="8998768" cy="1551066"/>
          </a:xfrm>
          <a:prstGeom prst="rect">
            <a:avLst/>
          </a:prstGeom>
        </p:spPr>
        <p:txBody>
          <a:bodyPr vert="horz" wrap="square" lIns="0" tIns="12065" rIns="0" bIns="0" rtlCol="0">
            <a:spAutoFit/>
          </a:bodyPr>
          <a:lstStyle/>
          <a:p>
            <a:pPr algn="l"/>
            <a:r>
              <a:rPr lang="en-GB" sz="2000" dirty="0">
                <a:solidFill>
                  <a:schemeClr val="tx1"/>
                </a:solidFill>
                <a:latin typeface="Montserrat" pitchFamily="2" charset="0"/>
              </a:rPr>
              <a:t>Tell us your biggest challenges.</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We’ll develop a proposal based on your objectives.</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We’ll form a fantastic and longstanding partnership. </a:t>
            </a:r>
          </a:p>
        </p:txBody>
      </p:sp>
      <p:sp>
        <p:nvSpPr>
          <p:cNvPr id="12" name="TextBox 11">
            <a:extLst>
              <a:ext uri="{FF2B5EF4-FFF2-40B4-BE49-F238E27FC236}">
                <a16:creationId xmlns:a16="http://schemas.microsoft.com/office/drawing/2014/main" id="{A37D3CC7-9D68-65AA-5FAD-C423D010077C}"/>
              </a:ext>
            </a:extLst>
          </p:cNvPr>
          <p:cNvSpPr txBox="1"/>
          <p:nvPr/>
        </p:nvSpPr>
        <p:spPr>
          <a:xfrm>
            <a:off x="404206" y="396875"/>
            <a:ext cx="10050904" cy="830997"/>
          </a:xfrm>
          <a:prstGeom prst="rect">
            <a:avLst/>
          </a:prstGeom>
          <a:noFill/>
        </p:spPr>
        <p:txBody>
          <a:bodyPr wrap="square">
            <a:spAutoFit/>
          </a:bodyPr>
          <a:lstStyle/>
          <a:p>
            <a:pPr marL="12700" marR="5080">
              <a:spcBef>
                <a:spcPts val="969"/>
              </a:spcBef>
            </a:pPr>
            <a:r>
              <a:rPr lang="en-GB" sz="4800" b="1" dirty="0">
                <a:solidFill>
                  <a:srgbClr val="003300"/>
                </a:solidFill>
                <a:latin typeface="Montserrat" pitchFamily="2" charset="0"/>
                <a:cs typeface="Arial"/>
              </a:rPr>
              <a:t>WHAT HAPPENS NEXT?</a:t>
            </a:r>
          </a:p>
        </p:txBody>
      </p:sp>
      <p:cxnSp>
        <p:nvCxnSpPr>
          <p:cNvPr id="13" name="Straight Connector 12">
            <a:extLst>
              <a:ext uri="{FF2B5EF4-FFF2-40B4-BE49-F238E27FC236}">
                <a16:creationId xmlns:a16="http://schemas.microsoft.com/office/drawing/2014/main" id="{36B66FF6-6307-BD0C-659F-B12FAD8472C4}"/>
              </a:ext>
            </a:extLst>
          </p:cNvPr>
          <p:cNvCxnSpPr>
            <a:cxnSpLocks/>
          </p:cNvCxnSpPr>
          <p:nvPr/>
        </p:nvCxnSpPr>
        <p:spPr>
          <a:xfrm>
            <a:off x="519882" y="16160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0DDBE32-D91D-6119-8B0F-EF72005B9951}"/>
              </a:ext>
            </a:extLst>
          </p:cNvPr>
          <p:cNvSpPr txBox="1"/>
          <p:nvPr/>
        </p:nvSpPr>
        <p:spPr>
          <a:xfrm>
            <a:off x="11423650" y="10481588"/>
            <a:ext cx="5334000" cy="400110"/>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Include appropriate image</a:t>
            </a:r>
          </a:p>
        </p:txBody>
      </p:sp>
      <p:sp>
        <p:nvSpPr>
          <p:cNvPr id="15" name="TextBox 14">
            <a:extLst>
              <a:ext uri="{FF2B5EF4-FFF2-40B4-BE49-F238E27FC236}">
                <a16:creationId xmlns:a16="http://schemas.microsoft.com/office/drawing/2014/main" id="{2BE99117-0DAB-E53F-8D98-9D778B3B1071}"/>
              </a:ext>
            </a:extLst>
          </p:cNvPr>
          <p:cNvSpPr txBox="1"/>
          <p:nvPr/>
        </p:nvSpPr>
        <p:spPr>
          <a:xfrm>
            <a:off x="519882" y="10509087"/>
            <a:ext cx="7506360" cy="400110"/>
          </a:xfrm>
          <a:prstGeom prst="rect">
            <a:avLst/>
          </a:prstGeom>
          <a:solidFill>
            <a:srgbClr val="00B0F0"/>
          </a:solidFill>
          <a:ln>
            <a:solidFill>
              <a:schemeClr val="accent1"/>
            </a:solidFill>
          </a:ln>
        </p:spPr>
        <p:txBody>
          <a:bodyPr wrap="square" rtlCol="0">
            <a:spAutoFit/>
          </a:bodyPr>
          <a:lstStyle/>
          <a:p>
            <a:r>
              <a:rPr lang="en-GB" sz="2000" b="1" dirty="0">
                <a:solidFill>
                  <a:schemeClr val="bg1"/>
                </a:solidFill>
                <a:latin typeface="Montserrat" pitchFamily="2" charset="77"/>
              </a:rPr>
              <a:t>Insert your contact details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picture containing person, outdoor, athletic game, sport&#10;&#10;Description automatically generated">
            <a:extLst>
              <a:ext uri="{FF2B5EF4-FFF2-40B4-BE49-F238E27FC236}">
                <a16:creationId xmlns:a16="http://schemas.microsoft.com/office/drawing/2014/main" id="{5176D6A6-6EC7-1993-6E4E-3D0C31F3EA55}"/>
              </a:ext>
            </a:extLst>
          </p:cNvPr>
          <p:cNvPicPr>
            <a:picLocks noChangeAspect="1"/>
          </p:cNvPicPr>
          <p:nvPr/>
        </p:nvPicPr>
        <p:blipFill rotWithShape="1">
          <a:blip r:embed="rId3">
            <a:extLst>
              <a:ext uri="{28A0092B-C50C-407E-A947-70E740481C1C}">
                <a14:useLocalDpi xmlns:a14="http://schemas.microsoft.com/office/drawing/2010/main" val="0"/>
              </a:ext>
            </a:extLst>
          </a:blip>
          <a:srcRect l="6746" b="21419"/>
          <a:stretch/>
        </p:blipFill>
        <p:spPr>
          <a:xfrm flipH="1">
            <a:off x="0" y="-1"/>
            <a:ext cx="20104099" cy="11309351"/>
          </a:xfrm>
          <a:prstGeom prst="rect">
            <a:avLst/>
          </a:prstGeom>
        </p:spPr>
      </p:pic>
      <p:sp>
        <p:nvSpPr>
          <p:cNvPr id="8" name="TextBox 7">
            <a:extLst>
              <a:ext uri="{FF2B5EF4-FFF2-40B4-BE49-F238E27FC236}">
                <a16:creationId xmlns:a16="http://schemas.microsoft.com/office/drawing/2014/main" id="{58A04C33-5327-2B01-BC9D-7C55D9B1FC70}"/>
              </a:ext>
            </a:extLst>
          </p:cNvPr>
          <p:cNvSpPr txBox="1"/>
          <p:nvPr/>
        </p:nvSpPr>
        <p:spPr>
          <a:xfrm>
            <a:off x="527050" y="1371188"/>
            <a:ext cx="10050904" cy="1569660"/>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JOIN US AT THE HEART</a:t>
            </a:r>
            <a:br>
              <a:rPr lang="en-GB" sz="4800" b="1" dirty="0">
                <a:solidFill>
                  <a:schemeClr val="bg1"/>
                </a:solidFill>
                <a:latin typeface="Montserrat" pitchFamily="2" charset="0"/>
                <a:cs typeface="Arial"/>
              </a:rPr>
            </a:br>
            <a:r>
              <a:rPr lang="en-GB" sz="4800" b="1" dirty="0">
                <a:solidFill>
                  <a:schemeClr val="bg1"/>
                </a:solidFill>
                <a:latin typeface="Montserrat" pitchFamily="2" charset="0"/>
                <a:cs typeface="Arial"/>
              </a:rPr>
              <a:t>OF THE COMMUNITY </a:t>
            </a:r>
          </a:p>
        </p:txBody>
      </p:sp>
      <p:sp>
        <p:nvSpPr>
          <p:cNvPr id="9" name="TextBox 8">
            <a:extLst>
              <a:ext uri="{FF2B5EF4-FFF2-40B4-BE49-F238E27FC236}">
                <a16:creationId xmlns:a16="http://schemas.microsoft.com/office/drawing/2014/main" id="{9D48C630-C600-680F-2232-29F2951D01D4}"/>
              </a:ext>
            </a:extLst>
          </p:cNvPr>
          <p:cNvSpPr txBox="1"/>
          <p:nvPr/>
        </p:nvSpPr>
        <p:spPr>
          <a:xfrm>
            <a:off x="527050" y="549275"/>
            <a:ext cx="10050904" cy="369332"/>
          </a:xfrm>
          <a:prstGeom prst="rect">
            <a:avLst/>
          </a:prstGeom>
          <a:noFill/>
        </p:spPr>
        <p:txBody>
          <a:bodyPr wrap="square">
            <a:spAutoFit/>
          </a:bodyPr>
          <a:lstStyle/>
          <a:p>
            <a:pPr marL="12700" algn="l">
              <a:lnSpc>
                <a:spcPct val="100000"/>
              </a:lnSpc>
              <a:spcBef>
                <a:spcPts val="105"/>
              </a:spcBef>
            </a:pPr>
            <a:r>
              <a:rPr lang="en-GB" sz="1800" dirty="0">
                <a:solidFill>
                  <a:schemeClr val="bg1"/>
                </a:solidFill>
                <a:latin typeface="Montserrat" pitchFamily="2" charset="0"/>
                <a:cs typeface="Arial"/>
              </a:rPr>
              <a:t>COMMERCIAL PARTNERSHIPS 23/24</a:t>
            </a:r>
          </a:p>
        </p:txBody>
      </p:sp>
      <p:cxnSp>
        <p:nvCxnSpPr>
          <p:cNvPr id="10" name="Straight Connector 9">
            <a:extLst>
              <a:ext uri="{FF2B5EF4-FFF2-40B4-BE49-F238E27FC236}">
                <a16:creationId xmlns:a16="http://schemas.microsoft.com/office/drawing/2014/main" id="{075D01B3-26AB-52F6-55FE-D44D66148AA9}"/>
              </a:ext>
            </a:extLst>
          </p:cNvPr>
          <p:cNvCxnSpPr>
            <a:cxnSpLocks/>
          </p:cNvCxnSpPr>
          <p:nvPr/>
        </p:nvCxnSpPr>
        <p:spPr>
          <a:xfrm>
            <a:off x="679450" y="1158875"/>
            <a:ext cx="76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18E8F13-2122-5F51-F6E8-BFC5E15C9DF0}"/>
              </a:ext>
            </a:extLst>
          </p:cNvPr>
          <p:cNvSpPr txBox="1"/>
          <p:nvPr/>
        </p:nvSpPr>
        <p:spPr>
          <a:xfrm>
            <a:off x="869820" y="9276442"/>
            <a:ext cx="10355704" cy="1323439"/>
          </a:xfrm>
          <a:prstGeom prst="rect">
            <a:avLst/>
          </a:prstGeom>
          <a:solidFill>
            <a:srgbClr val="00B0F0"/>
          </a:solidFill>
        </p:spPr>
        <p:txBody>
          <a:bodyPr wrap="square" rtlCol="0">
            <a:spAutoFit/>
          </a:bodyPr>
          <a:lstStyle/>
          <a:p>
            <a:r>
              <a:rPr lang="en-GB" sz="2000" dirty="0">
                <a:solidFill>
                  <a:schemeClr val="bg1"/>
                </a:solidFill>
                <a:latin typeface="Montserrat" pitchFamily="2" charset="77"/>
              </a:rPr>
              <a:t>INSERT IMAGE TO FILL THE PAGE WITH THE TEXT IN FRONT. </a:t>
            </a:r>
          </a:p>
          <a:p>
            <a:endParaRPr lang="en-GB" sz="2000" dirty="0">
              <a:solidFill>
                <a:schemeClr val="bg1"/>
              </a:solidFill>
              <a:latin typeface="Montserrat" pitchFamily="2" charset="77"/>
            </a:endParaRPr>
          </a:p>
          <a:p>
            <a:r>
              <a:rPr lang="en-GB" sz="2000" dirty="0">
                <a:solidFill>
                  <a:schemeClr val="bg1"/>
                </a:solidFill>
                <a:latin typeface="Montserrat" pitchFamily="2" charset="77"/>
              </a:rPr>
              <a:t>CONSIDERATIONS:  Catch the essence of the club, so show success or a large number of fans watching or something community based. </a:t>
            </a:r>
          </a:p>
        </p:txBody>
      </p:sp>
      <p:sp>
        <p:nvSpPr>
          <p:cNvPr id="17" name="TextBox 16">
            <a:extLst>
              <a:ext uri="{FF2B5EF4-FFF2-40B4-BE49-F238E27FC236}">
                <a16:creationId xmlns:a16="http://schemas.microsoft.com/office/drawing/2014/main" id="{3F274FC8-22A0-5EBE-A144-88408CDBF45A}"/>
              </a:ext>
            </a:extLst>
          </p:cNvPr>
          <p:cNvSpPr txBox="1"/>
          <p:nvPr/>
        </p:nvSpPr>
        <p:spPr>
          <a:xfrm>
            <a:off x="16478594" y="4054475"/>
            <a:ext cx="3061029" cy="2554545"/>
          </a:xfrm>
          <a:prstGeom prst="rect">
            <a:avLst/>
          </a:prstGeom>
          <a:solidFill>
            <a:srgbClr val="00B0F0"/>
          </a:solidFill>
        </p:spPr>
        <p:txBody>
          <a:bodyPr wrap="square" rtlCol="0">
            <a:spAutoFit/>
          </a:bodyPr>
          <a:lstStyle/>
          <a:p>
            <a:pPr algn="ctr"/>
            <a:endParaRPr lang="en-GB" sz="3200" b="1" dirty="0">
              <a:solidFill>
                <a:schemeClr val="bg1"/>
              </a:solidFill>
              <a:latin typeface="Montserrat" pitchFamily="2" charset="77"/>
            </a:endParaRPr>
          </a:p>
          <a:p>
            <a:pPr algn="ctr"/>
            <a:r>
              <a:rPr lang="en-GB" sz="3200" b="1" dirty="0">
                <a:solidFill>
                  <a:schemeClr val="bg1"/>
                </a:solidFill>
                <a:latin typeface="Montserrat" pitchFamily="2" charset="77"/>
              </a:rPr>
              <a:t>Insert Club Logo </a:t>
            </a:r>
          </a:p>
          <a:p>
            <a:pPr algn="ctr"/>
            <a:r>
              <a:rPr lang="en-GB" sz="3200" b="1" dirty="0">
                <a:solidFill>
                  <a:schemeClr val="bg1"/>
                </a:solidFill>
                <a:latin typeface="Montserrat" pitchFamily="2" charset="77"/>
              </a:rPr>
              <a:t>Here</a:t>
            </a:r>
          </a:p>
          <a:p>
            <a:pPr algn="ctr"/>
            <a:endParaRPr lang="en-GB" sz="3200" b="1"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E3AF987B-9789-82F3-08D1-A17CDDD4DF66}"/>
              </a:ext>
            </a:extLst>
          </p:cNvPr>
          <p:cNvSpPr txBox="1"/>
          <p:nvPr/>
        </p:nvSpPr>
        <p:spPr>
          <a:xfrm>
            <a:off x="16453538" y="6817435"/>
            <a:ext cx="3086085" cy="369332"/>
          </a:xfrm>
          <a:prstGeom prst="rect">
            <a:avLst/>
          </a:prstGeom>
          <a:solidFill>
            <a:srgbClr val="00B0F0"/>
          </a:solidFill>
        </p:spPr>
        <p:txBody>
          <a:bodyPr wrap="square" rtlCol="0">
            <a:spAutoFit/>
          </a:bodyPr>
          <a:lstStyle/>
          <a:p>
            <a:pPr algn="ctr"/>
            <a:r>
              <a:rPr lang="en-GB" b="1" dirty="0">
                <a:solidFill>
                  <a:schemeClr val="bg1"/>
                </a:solidFill>
                <a:latin typeface="Montserrat" pitchFamily="2" charset="77"/>
              </a:rPr>
              <a:t>(INSERT CLUB NAME)</a:t>
            </a:r>
          </a:p>
        </p:txBody>
      </p:sp>
      <p:sp>
        <p:nvSpPr>
          <p:cNvPr id="23" name="TextBox 22">
            <a:extLst>
              <a:ext uri="{FF2B5EF4-FFF2-40B4-BE49-F238E27FC236}">
                <a16:creationId xmlns:a16="http://schemas.microsoft.com/office/drawing/2014/main" id="{1C457FD0-E34C-371F-B85A-315E0E54DCD1}"/>
              </a:ext>
            </a:extLst>
          </p:cNvPr>
          <p:cNvSpPr txBox="1"/>
          <p:nvPr/>
        </p:nvSpPr>
        <p:spPr>
          <a:xfrm>
            <a:off x="16503994" y="7603597"/>
            <a:ext cx="3061029" cy="3046988"/>
          </a:xfrm>
          <a:prstGeom prst="rect">
            <a:avLst/>
          </a:prstGeom>
          <a:solidFill>
            <a:srgbClr val="00B0F0"/>
          </a:solidFill>
        </p:spPr>
        <p:txBody>
          <a:bodyPr wrap="square" rtlCol="0">
            <a:spAutoFit/>
          </a:bodyPr>
          <a:lstStyle/>
          <a:p>
            <a:pPr algn="ctr"/>
            <a:endParaRPr lang="en-GB" sz="4000" b="1" dirty="0">
              <a:solidFill>
                <a:schemeClr val="bg1"/>
              </a:solidFill>
              <a:latin typeface="Montserrat" pitchFamily="2" charset="77"/>
            </a:endParaRPr>
          </a:p>
          <a:p>
            <a:pPr algn="ctr"/>
            <a:r>
              <a:rPr lang="en-GB" sz="2800" b="1" dirty="0">
                <a:solidFill>
                  <a:schemeClr val="bg1"/>
                </a:solidFill>
                <a:latin typeface="Montserrat" pitchFamily="2" charset="77"/>
              </a:rPr>
              <a:t>Insert Potential Sponsor Logo Here</a:t>
            </a:r>
          </a:p>
          <a:p>
            <a:pPr algn="ctr"/>
            <a:endParaRPr lang="en-GB" sz="4000" b="1" dirty="0">
              <a:solidFill>
                <a:schemeClr val="bg1"/>
              </a:solidFill>
              <a:latin typeface="Montserrat"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ssroots Rugby // W RUGBY">
            <a:extLst>
              <a:ext uri="{FF2B5EF4-FFF2-40B4-BE49-F238E27FC236}">
                <a16:creationId xmlns:a16="http://schemas.microsoft.com/office/drawing/2014/main" id="{2C7BF5A2-DFCE-7FF7-5402-9232C9E9F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93"/>
          <a:stretch/>
        </p:blipFill>
        <p:spPr bwMode="auto">
          <a:xfrm>
            <a:off x="0" y="0"/>
            <a:ext cx="20250346" cy="11309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09E661-9902-946A-46E0-8ED54D8BD423}"/>
              </a:ext>
            </a:extLst>
          </p:cNvPr>
          <p:cNvSpPr txBox="1"/>
          <p:nvPr/>
        </p:nvSpPr>
        <p:spPr>
          <a:xfrm>
            <a:off x="679450" y="220826"/>
            <a:ext cx="11208030" cy="2308324"/>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EVERY WEEK, OVER 300 LOYAL FANS, </a:t>
            </a:r>
            <a:r>
              <a:rPr lang="en-GB" sz="4800" dirty="0">
                <a:solidFill>
                  <a:schemeClr val="bg1"/>
                </a:solidFill>
                <a:latin typeface="Montserrat" pitchFamily="2" charset="0"/>
                <a:cs typeface="Arial"/>
              </a:rPr>
              <a:t>INCLUDING BUSINESSES, </a:t>
            </a:r>
            <a:br>
              <a:rPr lang="en-GB" sz="4800" dirty="0">
                <a:solidFill>
                  <a:schemeClr val="bg1"/>
                </a:solidFill>
                <a:latin typeface="Montserrat" pitchFamily="2" charset="0"/>
                <a:cs typeface="Arial"/>
              </a:rPr>
            </a:br>
            <a:r>
              <a:rPr lang="en-GB" sz="4800" dirty="0">
                <a:solidFill>
                  <a:schemeClr val="bg1"/>
                </a:solidFill>
                <a:latin typeface="Montserrat" pitchFamily="2" charset="0"/>
                <a:cs typeface="Arial"/>
              </a:rPr>
              <a:t>WATCH OUR MEN’S 1st TEAM</a:t>
            </a:r>
          </a:p>
        </p:txBody>
      </p:sp>
      <p:sp>
        <p:nvSpPr>
          <p:cNvPr id="8" name="TextBox 7">
            <a:extLst>
              <a:ext uri="{FF2B5EF4-FFF2-40B4-BE49-F238E27FC236}">
                <a16:creationId xmlns:a16="http://schemas.microsoft.com/office/drawing/2014/main" id="{DA3CFF44-4BB4-B175-7BB7-D6B8E695F5E6}"/>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370841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child, person&#10;&#10;Description automatically generated">
            <a:extLst>
              <a:ext uri="{FF2B5EF4-FFF2-40B4-BE49-F238E27FC236}">
                <a16:creationId xmlns:a16="http://schemas.microsoft.com/office/drawing/2014/main" id="{80D96358-438C-A150-415C-A3DBD7317ADE}"/>
              </a:ext>
            </a:extLst>
          </p:cNvPr>
          <p:cNvPicPr>
            <a:picLocks noChangeAspect="1"/>
          </p:cNvPicPr>
          <p:nvPr/>
        </p:nvPicPr>
        <p:blipFill rotWithShape="1">
          <a:blip r:embed="rId2">
            <a:extLst>
              <a:ext uri="{28A0092B-C50C-407E-A947-70E740481C1C}">
                <a14:useLocalDpi xmlns:a14="http://schemas.microsoft.com/office/drawing/2010/main" val="0"/>
              </a:ext>
            </a:extLst>
          </a:blip>
          <a:srcRect t="8520" b="8520"/>
          <a:stretch/>
        </p:blipFill>
        <p:spPr>
          <a:xfrm>
            <a:off x="-1" y="0"/>
            <a:ext cx="20166377" cy="11309351"/>
          </a:xfrm>
          <a:prstGeom prst="rect">
            <a:avLst/>
          </a:prstGeom>
        </p:spPr>
      </p:pic>
      <p:sp>
        <p:nvSpPr>
          <p:cNvPr id="4" name="TextBox 3">
            <a:extLst>
              <a:ext uri="{FF2B5EF4-FFF2-40B4-BE49-F238E27FC236}">
                <a16:creationId xmlns:a16="http://schemas.microsoft.com/office/drawing/2014/main" id="{D94735F6-A6FC-94AF-F766-588EFAE79C42}"/>
              </a:ext>
            </a:extLst>
          </p:cNvPr>
          <p:cNvSpPr txBox="1"/>
          <p:nvPr/>
        </p:nvSpPr>
        <p:spPr>
          <a:xfrm>
            <a:off x="450850" y="9236075"/>
            <a:ext cx="13182600" cy="1569660"/>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OVER 700 KIDS AND THEIR PARENTS VISIT THE CLUB EVERY SUNDAY </a:t>
            </a:r>
          </a:p>
        </p:txBody>
      </p:sp>
      <p:sp>
        <p:nvSpPr>
          <p:cNvPr id="7" name="TextBox 6">
            <a:extLst>
              <a:ext uri="{FF2B5EF4-FFF2-40B4-BE49-F238E27FC236}">
                <a16:creationId xmlns:a16="http://schemas.microsoft.com/office/drawing/2014/main" id="{225655A6-BCCA-2E43-6818-BD34C26C094E}"/>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395780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ass, sky&#10;&#10;Description automatically generated">
            <a:extLst>
              <a:ext uri="{FF2B5EF4-FFF2-40B4-BE49-F238E27FC236}">
                <a16:creationId xmlns:a16="http://schemas.microsoft.com/office/drawing/2014/main" id="{A02594E6-CA5C-9BFF-2054-D0663F05651E}"/>
              </a:ext>
            </a:extLst>
          </p:cNvPr>
          <p:cNvPicPr>
            <a:picLocks noChangeAspect="1"/>
          </p:cNvPicPr>
          <p:nvPr/>
        </p:nvPicPr>
        <p:blipFill rotWithShape="1">
          <a:blip r:embed="rId2">
            <a:extLst>
              <a:ext uri="{28A0092B-C50C-407E-A947-70E740481C1C}">
                <a14:useLocalDpi xmlns:a14="http://schemas.microsoft.com/office/drawing/2010/main" val="0"/>
              </a:ext>
            </a:extLst>
          </a:blip>
          <a:srcRect t="8802" b="6758"/>
          <a:stretch/>
        </p:blipFill>
        <p:spPr>
          <a:xfrm>
            <a:off x="-25400" y="-22225"/>
            <a:ext cx="20129500" cy="11331576"/>
          </a:xfrm>
          <a:prstGeom prst="rect">
            <a:avLst/>
          </a:prstGeom>
        </p:spPr>
      </p:pic>
      <p:sp>
        <p:nvSpPr>
          <p:cNvPr id="5" name="TextBox 4">
            <a:extLst>
              <a:ext uri="{FF2B5EF4-FFF2-40B4-BE49-F238E27FC236}">
                <a16:creationId xmlns:a16="http://schemas.microsoft.com/office/drawing/2014/main" id="{E13B8EC5-4179-1E97-D26F-3F7CB2765B91}"/>
              </a:ext>
            </a:extLst>
          </p:cNvPr>
          <p:cNvSpPr txBox="1"/>
          <p:nvPr/>
        </p:nvSpPr>
        <p:spPr>
          <a:xfrm>
            <a:off x="450850" y="9236075"/>
            <a:ext cx="13563600" cy="1569660"/>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A FAST GROWING WOMEN’S SECTION </a:t>
            </a:r>
            <a:r>
              <a:rPr lang="en-GB" sz="4800" dirty="0">
                <a:solidFill>
                  <a:schemeClr val="bg1"/>
                </a:solidFill>
                <a:latin typeface="Montserrat" pitchFamily="2" charset="0"/>
                <a:cs typeface="Arial"/>
              </a:rPr>
              <a:t>INCREASING AT 50% EVERY SEASON</a:t>
            </a:r>
          </a:p>
        </p:txBody>
      </p:sp>
      <p:sp>
        <p:nvSpPr>
          <p:cNvPr id="7" name="TextBox 6">
            <a:extLst>
              <a:ext uri="{FF2B5EF4-FFF2-40B4-BE49-F238E27FC236}">
                <a16:creationId xmlns:a16="http://schemas.microsoft.com/office/drawing/2014/main" id="{56259C5B-CCFE-6CC2-D51F-1118C2AB4BA7}"/>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42403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sports uniforms&#10;&#10;Description automatically generated with low confidence">
            <a:extLst>
              <a:ext uri="{FF2B5EF4-FFF2-40B4-BE49-F238E27FC236}">
                <a16:creationId xmlns:a16="http://schemas.microsoft.com/office/drawing/2014/main" id="{A5C73C6E-056D-0077-0FAB-E44D07714EC3}"/>
              </a:ext>
            </a:extLst>
          </p:cNvPr>
          <p:cNvPicPr>
            <a:picLocks noChangeAspect="1"/>
          </p:cNvPicPr>
          <p:nvPr/>
        </p:nvPicPr>
        <p:blipFill rotWithShape="1">
          <a:blip r:embed="rId2">
            <a:extLst>
              <a:ext uri="{28A0092B-C50C-407E-A947-70E740481C1C}">
                <a14:useLocalDpi xmlns:a14="http://schemas.microsoft.com/office/drawing/2010/main" val="0"/>
              </a:ext>
            </a:extLst>
          </a:blip>
          <a:srcRect l="5800" t="2455" r="4634" b="21522"/>
          <a:stretch/>
        </p:blipFill>
        <p:spPr>
          <a:xfrm>
            <a:off x="0" y="0"/>
            <a:ext cx="20104100" cy="11309350"/>
          </a:xfrm>
          <a:prstGeom prst="rect">
            <a:avLst/>
          </a:prstGeom>
        </p:spPr>
      </p:pic>
      <p:sp>
        <p:nvSpPr>
          <p:cNvPr id="5" name="TextBox 4">
            <a:extLst>
              <a:ext uri="{FF2B5EF4-FFF2-40B4-BE49-F238E27FC236}">
                <a16:creationId xmlns:a16="http://schemas.microsoft.com/office/drawing/2014/main" id="{29968C89-6114-F86E-EDD8-8CB6FDE93ADD}"/>
              </a:ext>
            </a:extLst>
          </p:cNvPr>
          <p:cNvSpPr txBox="1"/>
          <p:nvPr/>
        </p:nvSpPr>
        <p:spPr>
          <a:xfrm>
            <a:off x="3879850" y="625475"/>
            <a:ext cx="15544800" cy="1569660"/>
          </a:xfrm>
          <a:prstGeom prst="rect">
            <a:avLst/>
          </a:prstGeom>
          <a:noFill/>
        </p:spPr>
        <p:txBody>
          <a:bodyPr wrap="square">
            <a:spAutoFit/>
          </a:bodyPr>
          <a:lstStyle/>
          <a:p>
            <a:pPr marL="12700" marR="5080" algn="r">
              <a:spcBef>
                <a:spcPts val="969"/>
              </a:spcBef>
            </a:pPr>
            <a:r>
              <a:rPr lang="en-GB" sz="4800" b="1" dirty="0">
                <a:solidFill>
                  <a:schemeClr val="bg1"/>
                </a:solidFill>
                <a:latin typeface="Montserrat" pitchFamily="2" charset="0"/>
                <a:cs typeface="Arial"/>
              </a:rPr>
              <a:t>A GROWING NUMBER OF VOLUNTEERS, </a:t>
            </a:r>
            <a:r>
              <a:rPr lang="en-GB" sz="4800" dirty="0">
                <a:solidFill>
                  <a:schemeClr val="bg1"/>
                </a:solidFill>
                <a:latin typeface="Montserrat" pitchFamily="2" charset="0"/>
                <a:cs typeface="Arial"/>
              </a:rPr>
              <a:t>INCLUDING FROM LOCAL BUSINESSES </a:t>
            </a:r>
          </a:p>
        </p:txBody>
      </p:sp>
      <p:sp>
        <p:nvSpPr>
          <p:cNvPr id="7" name="TextBox 6">
            <a:extLst>
              <a:ext uri="{FF2B5EF4-FFF2-40B4-BE49-F238E27FC236}">
                <a16:creationId xmlns:a16="http://schemas.microsoft.com/office/drawing/2014/main" id="{76CA76DC-DA58-524D-ED7D-E95516212F35}"/>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98460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football&#10;&#10;Description automatically generated with low confidence">
            <a:extLst>
              <a:ext uri="{FF2B5EF4-FFF2-40B4-BE49-F238E27FC236}">
                <a16:creationId xmlns:a16="http://schemas.microsoft.com/office/drawing/2014/main" id="{9D8C9552-00CE-1C22-AD19-4541367EFFED}"/>
              </a:ext>
            </a:extLst>
          </p:cNvPr>
          <p:cNvPicPr>
            <a:picLocks noChangeAspect="1"/>
          </p:cNvPicPr>
          <p:nvPr/>
        </p:nvPicPr>
        <p:blipFill rotWithShape="1">
          <a:blip r:embed="rId2">
            <a:extLst>
              <a:ext uri="{28A0092B-C50C-407E-A947-70E740481C1C}">
                <a14:useLocalDpi xmlns:a14="http://schemas.microsoft.com/office/drawing/2010/main" val="0"/>
              </a:ext>
            </a:extLst>
          </a:blip>
          <a:srcRect l="127" t="30233" r="17194"/>
          <a:stretch/>
        </p:blipFill>
        <p:spPr>
          <a:xfrm>
            <a:off x="0" y="0"/>
            <a:ext cx="20104100" cy="11309351"/>
          </a:xfrm>
          <a:prstGeom prst="rect">
            <a:avLst/>
          </a:prstGeom>
        </p:spPr>
      </p:pic>
      <p:sp>
        <p:nvSpPr>
          <p:cNvPr id="3" name="TextBox 2">
            <a:extLst>
              <a:ext uri="{FF2B5EF4-FFF2-40B4-BE49-F238E27FC236}">
                <a16:creationId xmlns:a16="http://schemas.microsoft.com/office/drawing/2014/main" id="{19AEB85C-A49D-169B-2E44-9451D249E2A6}"/>
              </a:ext>
            </a:extLst>
          </p:cNvPr>
          <p:cNvSpPr txBox="1"/>
          <p:nvPr/>
        </p:nvSpPr>
        <p:spPr>
          <a:xfrm>
            <a:off x="450850" y="8702675"/>
            <a:ext cx="18897600" cy="2308324"/>
          </a:xfrm>
          <a:prstGeom prst="rect">
            <a:avLst/>
          </a:prstGeom>
          <a:noFill/>
        </p:spPr>
        <p:txBody>
          <a:bodyPr wrap="square">
            <a:spAutoFit/>
          </a:bodyPr>
          <a:lstStyle/>
          <a:p>
            <a:pPr marL="12700" marR="5080">
              <a:spcBef>
                <a:spcPts val="969"/>
              </a:spcBef>
            </a:pPr>
            <a:r>
              <a:rPr lang="en-GB" sz="4800" dirty="0">
                <a:solidFill>
                  <a:schemeClr val="tx1"/>
                </a:solidFill>
                <a:latin typeface="Montserrat" pitchFamily="2" charset="0"/>
                <a:cs typeface="Arial"/>
              </a:rPr>
              <a:t>PLAYING IN THE 3RD TIER OF THE ENGLISH RUGBY PYRAMID, </a:t>
            </a:r>
            <a:r>
              <a:rPr lang="en-GB" sz="4800" b="1" dirty="0">
                <a:solidFill>
                  <a:schemeClr val="tx1"/>
                </a:solidFill>
                <a:latin typeface="Montserrat" pitchFamily="2" charset="0"/>
                <a:cs typeface="Arial"/>
              </a:rPr>
              <a:t>WE ARE A CLUB FOCUSED ON DELIVERING RESULTS BOTH ON AND OFF THE FIELD</a:t>
            </a:r>
          </a:p>
        </p:txBody>
      </p:sp>
      <p:sp>
        <p:nvSpPr>
          <p:cNvPr id="8" name="TextBox 7">
            <a:extLst>
              <a:ext uri="{FF2B5EF4-FFF2-40B4-BE49-F238E27FC236}">
                <a16:creationId xmlns:a16="http://schemas.microsoft.com/office/drawing/2014/main" id="{F798C4B2-645B-FBCD-D241-3E682C9CD743}"/>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5940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laying football&#10;&#10;Description automatically generated with low confidence">
            <a:extLst>
              <a:ext uri="{FF2B5EF4-FFF2-40B4-BE49-F238E27FC236}">
                <a16:creationId xmlns:a16="http://schemas.microsoft.com/office/drawing/2014/main" id="{76FA219C-735D-1097-536A-75BF060B5358}"/>
              </a:ext>
            </a:extLst>
          </p:cNvPr>
          <p:cNvPicPr>
            <a:picLocks noChangeAspect="1"/>
          </p:cNvPicPr>
          <p:nvPr/>
        </p:nvPicPr>
        <p:blipFill rotWithShape="1">
          <a:blip r:embed="rId2">
            <a:extLst>
              <a:ext uri="{28A0092B-C50C-407E-A947-70E740481C1C}">
                <a14:useLocalDpi xmlns:a14="http://schemas.microsoft.com/office/drawing/2010/main" val="0"/>
              </a:ext>
            </a:extLst>
          </a:blip>
          <a:srcRect l="4203" t="5043" r="13530" b="25603"/>
          <a:stretch/>
        </p:blipFill>
        <p:spPr>
          <a:xfrm>
            <a:off x="0" y="0"/>
            <a:ext cx="20122331" cy="11309350"/>
          </a:xfrm>
          <a:prstGeom prst="rect">
            <a:avLst/>
          </a:prstGeom>
        </p:spPr>
      </p:pic>
      <p:sp>
        <p:nvSpPr>
          <p:cNvPr id="3" name="TextBox 2">
            <a:extLst>
              <a:ext uri="{FF2B5EF4-FFF2-40B4-BE49-F238E27FC236}">
                <a16:creationId xmlns:a16="http://schemas.microsoft.com/office/drawing/2014/main" id="{53807550-A7DB-1126-E882-454BEC3CC09A}"/>
              </a:ext>
            </a:extLst>
          </p:cNvPr>
          <p:cNvSpPr txBox="1"/>
          <p:nvPr/>
        </p:nvSpPr>
        <p:spPr>
          <a:xfrm>
            <a:off x="374650" y="396875"/>
            <a:ext cx="14020800" cy="3046988"/>
          </a:xfrm>
          <a:prstGeom prst="rect">
            <a:avLst/>
          </a:prstGeom>
          <a:noFill/>
        </p:spPr>
        <p:txBody>
          <a:bodyPr wrap="square">
            <a:spAutoFit/>
          </a:bodyPr>
          <a:lstStyle/>
          <a:p>
            <a:pPr marL="12700" marR="5080">
              <a:spcBef>
                <a:spcPts val="969"/>
              </a:spcBef>
            </a:pPr>
            <a:r>
              <a:rPr lang="en-GB" sz="4800" dirty="0">
                <a:solidFill>
                  <a:schemeClr val="bg1"/>
                </a:solidFill>
                <a:latin typeface="Montserrat" pitchFamily="2" charset="0"/>
                <a:cs typeface="Arial"/>
              </a:rPr>
              <a:t>OUR AMBITION IS TO WORK WITH MAJOR BRANDS IN THE AREA WHO SHARE OUR VISION AND HELP GIVE THE COMMUNITY </a:t>
            </a:r>
            <a:r>
              <a:rPr lang="en-GB" sz="4800" b="1" dirty="0">
                <a:solidFill>
                  <a:schemeClr val="bg1"/>
                </a:solidFill>
                <a:latin typeface="Montserrat" pitchFamily="2" charset="0"/>
                <a:cs typeface="Arial"/>
              </a:rPr>
              <a:t>SOMETHING TO BE PROUD OF</a:t>
            </a:r>
          </a:p>
        </p:txBody>
      </p:sp>
      <p:sp>
        <p:nvSpPr>
          <p:cNvPr id="8" name="TextBox 7">
            <a:extLst>
              <a:ext uri="{FF2B5EF4-FFF2-40B4-BE49-F238E27FC236}">
                <a16:creationId xmlns:a16="http://schemas.microsoft.com/office/drawing/2014/main" id="{04EA345F-47AC-2831-1879-217B57AFF5AB}"/>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280848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chard. Corporate">
  <a:themeElements>
    <a:clrScheme name="Orchard. brand colours">
      <a:dk1>
        <a:srgbClr val="1D1C21"/>
      </a:dk1>
      <a:lt1>
        <a:sysClr val="window" lastClr="FFFFFF"/>
      </a:lt1>
      <a:dk2>
        <a:srgbClr val="757561"/>
      </a:dk2>
      <a:lt2>
        <a:srgbClr val="FFFFFF"/>
      </a:lt2>
      <a:accent1>
        <a:srgbClr val="46C3D3"/>
      </a:accent1>
      <a:accent2>
        <a:srgbClr val="B41F6D"/>
      </a:accent2>
      <a:accent3>
        <a:srgbClr val="F38F30"/>
      </a:accent3>
      <a:accent4>
        <a:srgbClr val="FAB51D"/>
      </a:accent4>
      <a:accent5>
        <a:srgbClr val="F2CC8B"/>
      </a:accent5>
      <a:accent6>
        <a:srgbClr val="1A2542"/>
      </a:accent6>
      <a:hlink>
        <a:srgbClr val="FFFFFF"/>
      </a:hlink>
      <a:folHlink>
        <a:srgbClr val="46C3D3"/>
      </a:folHlink>
    </a:clrScheme>
    <a:fontScheme name="Custom 1">
      <a:majorFont>
        <a:latin typeface="Orchard Effra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787473-79ae-4453-b011-a0becbf7b4c8">
      <Terms xmlns="http://schemas.microsoft.com/office/infopath/2007/PartnerControls"/>
    </lcf76f155ced4ddcb4097134ff3c332f>
    <TaxCatchAll xmlns="cee8f094-d533-473b-ae9d-d2191f716efb" xsi:nil="true"/>
    <Notes xmlns="78787473-79ae-4453-b011-a0becbf7b4c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D399A20CD56F44A70B4D4227DA16DB" ma:contentTypeVersion="17" ma:contentTypeDescription="Create a new document." ma:contentTypeScope="" ma:versionID="abe4f7e4e0f2de9b045d5a3aef5aebf3">
  <xsd:schema xmlns:xsd="http://www.w3.org/2001/XMLSchema" xmlns:xs="http://www.w3.org/2001/XMLSchema" xmlns:p="http://schemas.microsoft.com/office/2006/metadata/properties" xmlns:ns2="cee8f094-d533-473b-ae9d-d2191f716efb" xmlns:ns3="78787473-79ae-4453-b011-a0becbf7b4c8" targetNamespace="http://schemas.microsoft.com/office/2006/metadata/properties" ma:root="true" ma:fieldsID="6e570be467f442aed62d681f47733ba6" ns2:_="" ns3:_="">
    <xsd:import namespace="cee8f094-d533-473b-ae9d-d2191f716efb"/>
    <xsd:import namespace="78787473-79ae-4453-b011-a0becbf7b4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8f094-d533-473b-ae9d-d2191f716ef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4902448-3f31-4672-94ae-a7bf0f2089ec}" ma:internalName="TaxCatchAll" ma:showField="CatchAllData" ma:web="cee8f094-d533-473b-ae9d-d2191f716ef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787473-79ae-4453-b011-a0becbf7b4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format="Dropdown" ma:internalName="Note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5aef0d0-b842-4786-baeb-bc839f3dee8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B1284F-AA9E-4E35-B1BE-C5C2D1305510}">
  <ds:schemaRefs>
    <ds:schemaRef ds:uri="http://schemas.microsoft.com/office/2006/documentManagement/types"/>
    <ds:schemaRef ds:uri="http://schemas.microsoft.com/office/infopath/2007/PartnerControls"/>
    <ds:schemaRef ds:uri="f6ff255d-4274-4d83-bcfd-635465d5e7fa"/>
    <ds:schemaRef ds:uri="http://www.w3.org/XML/1998/namespace"/>
    <ds:schemaRef ds:uri="http://schemas.openxmlformats.org/package/2006/metadata/core-properties"/>
    <ds:schemaRef ds:uri="http://purl.org/dc/dcmitype/"/>
    <ds:schemaRef ds:uri="http://purl.org/dc/terms/"/>
    <ds:schemaRef ds:uri="http://purl.org/dc/elements/1.1/"/>
    <ds:schemaRef ds:uri="337cb740-576d-4ec3-987a-d55ed1fc6c3a"/>
    <ds:schemaRef ds:uri="http://schemas.microsoft.com/office/2006/metadata/properties"/>
    <ds:schemaRef ds:uri="78787473-79ae-4453-b011-a0becbf7b4c8"/>
    <ds:schemaRef ds:uri="cee8f094-d533-473b-ae9d-d2191f716efb"/>
  </ds:schemaRefs>
</ds:datastoreItem>
</file>

<file path=customXml/itemProps2.xml><?xml version="1.0" encoding="utf-8"?>
<ds:datastoreItem xmlns:ds="http://schemas.openxmlformats.org/officeDocument/2006/customXml" ds:itemID="{EF233856-2DA0-4E7E-95CB-BB09EA61F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8f094-d533-473b-ae9d-d2191f716efb"/>
    <ds:schemaRef ds:uri="78787473-79ae-4453-b011-a0becbf7b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CDABD4-AEB2-4990-8865-79E38A3442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917</TotalTime>
  <Words>2196</Words>
  <Application>Microsoft Office PowerPoint</Application>
  <PresentationFormat>Custom</PresentationFormat>
  <Paragraphs>230</Paragraphs>
  <Slides>25</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Archer Bold</vt:lpstr>
      <vt:lpstr>Archer Light</vt:lpstr>
      <vt:lpstr>Archer Pro</vt:lpstr>
      <vt:lpstr>Archer Pro SemiBold</vt:lpstr>
      <vt:lpstr>Arial</vt:lpstr>
      <vt:lpstr>Calibri</vt:lpstr>
      <vt:lpstr>Century Gothic</vt:lpstr>
      <vt:lpstr>Effra Medium</vt:lpstr>
      <vt:lpstr>Montserrat</vt:lpstr>
      <vt:lpstr>Orchard Effra</vt:lpstr>
      <vt:lpstr>Orchard Effra Light</vt:lpstr>
      <vt:lpstr>Orchard Effra Medium</vt:lpstr>
      <vt:lpstr>Tusker Grotesk 6600 Semibold</vt:lpstr>
      <vt:lpstr>Office Theme</vt:lpstr>
      <vt:lpstr>Orchard. 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REMT Commercial Doc</dc:title>
  <dc:creator>Juliet Lafferty</dc:creator>
  <cp:lastModifiedBy>Juliet Lafferty</cp:lastModifiedBy>
  <cp:revision>38</cp:revision>
  <dcterms:created xsi:type="dcterms:W3CDTF">2022-10-11T09:01:15Z</dcterms:created>
  <dcterms:modified xsi:type="dcterms:W3CDTF">2023-03-08T08:54:56Z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2022-02-28T00:00:00Z</vt:filetime>
  </property>
  <property fmtid="{D5CDD505-2E9C-101B-9397-08002B2CF9AE}" pid="3" name="Creator">
    <vt:lpwstr>Keynote</vt:lpwstr>
  </property>
  <property fmtid="{D5CDD505-2E9C-101B-9397-08002B2CF9AE}" pid="4" name="LastSaved">
    <vt:filetime>2022-10-11T00:00:00Z</vt:filetime>
  </property>
  <property fmtid="{D5CDD505-2E9C-101B-9397-08002B2CF9AE}" pid="5" name="Producer">
    <vt:lpwstr>3-Heights™ PDF Optimization Shell 6.3.1.5 (http://www.pdf-tools.com)</vt:lpwstr>
  </property>
  <property fmtid="{D5CDD505-2E9C-101B-9397-08002B2CF9AE}" pid="6" name="ContentTypeId">
    <vt:lpwstr>0x010100E562F51F4898CC4A8D7F82058F5C015B</vt:lpwstr>
  </property>
  <property fmtid="{D5CDD505-2E9C-101B-9397-08002B2CF9AE}" pid="7" name="MediaServiceImageTags">
    <vt:lpwstr/>
  </property>
</Properties>
</file>